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2" r:id="rId14"/>
    <p:sldId id="283" r:id="rId15"/>
    <p:sldId id="284" r:id="rId16"/>
    <p:sldId id="268" r:id="rId17"/>
    <p:sldId id="269" r:id="rId18"/>
    <p:sldId id="270" r:id="rId19"/>
    <p:sldId id="271" r:id="rId20"/>
    <p:sldId id="285" r:id="rId21"/>
    <p:sldId id="272" r:id="rId22"/>
    <p:sldId id="273" r:id="rId23"/>
    <p:sldId id="274" r:id="rId24"/>
    <p:sldId id="275" r:id="rId25"/>
    <p:sldId id="276" r:id="rId26"/>
    <p:sldId id="278" r:id="rId27"/>
    <p:sldId id="277" r:id="rId28"/>
    <p:sldId id="280" r:id="rId29"/>
    <p:sldId id="279" r:id="rId30"/>
    <p:sldId id="281" r:id="rId31"/>
    <p:sldId id="287" r:id="rId32"/>
    <p:sldId id="288" r:id="rId33"/>
    <p:sldId id="289" r:id="rId34"/>
    <p:sldId id="290" r:id="rId35"/>
    <p:sldId id="291" r:id="rId36"/>
    <p:sldId id="292" r:id="rId37"/>
    <p:sldId id="293" r:id="rId38"/>
    <p:sldId id="294" r:id="rId39"/>
    <p:sldId id="295" r:id="rId40"/>
    <p:sldId id="286"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82" autoAdjust="0"/>
    <p:restoredTop sz="94660"/>
  </p:normalViewPr>
  <p:slideViewPr>
    <p:cSldViewPr snapToGrid="0">
      <p:cViewPr varScale="1">
        <p:scale>
          <a:sx n="113" d="100"/>
          <a:sy n="113" d="100"/>
        </p:scale>
        <p:origin x="12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CCE83E-8170-4D5B-93EC-F170C79C573D}" type="datetimeFigureOut">
              <a:rPr lang="zh-TW" altLang="en-US" smtClean="0"/>
              <a:t>2022/6/7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E0A84-E4CC-4F5F-B039-AF60F9B77818}" type="slidenum">
              <a:rPr lang="zh-TW" altLang="en-US" smtClean="0"/>
              <a:t>‹#›</a:t>
            </a:fld>
            <a:endParaRPr lang="zh-TW" altLang="en-US"/>
          </a:p>
        </p:txBody>
      </p:sp>
    </p:spTree>
    <p:extLst>
      <p:ext uri="{BB962C8B-B14F-4D97-AF65-F5344CB8AC3E}">
        <p14:creationId xmlns:p14="http://schemas.microsoft.com/office/powerpoint/2010/main" val="4221499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D96C03-67A3-8A0D-B0F2-2D044ACDB40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985ECF9F-C542-0A41-F20A-46654DA93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448036E-2252-A905-CC5E-8B5A07AC53B4}"/>
              </a:ext>
            </a:extLst>
          </p:cNvPr>
          <p:cNvSpPr>
            <a:spLocks noGrp="1"/>
          </p:cNvSpPr>
          <p:nvPr>
            <p:ph type="dt" sz="half" idx="10"/>
          </p:nvPr>
        </p:nvSpPr>
        <p:spPr/>
        <p:txBody>
          <a:bodyPr/>
          <a:lstStyle/>
          <a:p>
            <a:fld id="{ADEF23DF-4C7F-4303-8EC8-90FBE2E58683}" type="datetime1">
              <a:rPr lang="zh-TW" altLang="en-US" smtClean="0"/>
              <a:t>2022/6/7</a:t>
            </a:fld>
            <a:endParaRPr lang="zh-TW" altLang="en-US"/>
          </a:p>
        </p:txBody>
      </p:sp>
      <p:sp>
        <p:nvSpPr>
          <p:cNvPr id="5" name="頁尾版面配置區 4">
            <a:extLst>
              <a:ext uri="{FF2B5EF4-FFF2-40B4-BE49-F238E27FC236}">
                <a16:creationId xmlns:a16="http://schemas.microsoft.com/office/drawing/2014/main" id="{80E490F7-840C-E507-D3BA-4E3FED7F777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2FA0B2A-44CC-8808-2453-76382CB7726A}"/>
              </a:ext>
            </a:extLst>
          </p:cNvPr>
          <p:cNvSpPr>
            <a:spLocks noGrp="1"/>
          </p:cNvSpPr>
          <p:nvPr>
            <p:ph type="sldNum" sz="quarter" idx="12"/>
          </p:nvPr>
        </p:nvSpPr>
        <p:spPr/>
        <p:txBody>
          <a:body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2843954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3D3D5B-E460-3477-FEB1-1B94294D6FA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02BE2D3-A5EE-E54E-6A36-D9E19478121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B9024B-856A-59C6-0C7A-0A3FB8C43473}"/>
              </a:ext>
            </a:extLst>
          </p:cNvPr>
          <p:cNvSpPr>
            <a:spLocks noGrp="1"/>
          </p:cNvSpPr>
          <p:nvPr>
            <p:ph type="dt" sz="half" idx="10"/>
          </p:nvPr>
        </p:nvSpPr>
        <p:spPr/>
        <p:txBody>
          <a:bodyPr/>
          <a:lstStyle/>
          <a:p>
            <a:fld id="{9D8A170F-D0F2-4A87-928D-650BAB1A9724}" type="datetime1">
              <a:rPr lang="zh-TW" altLang="en-US" smtClean="0"/>
              <a:t>2022/6/7</a:t>
            </a:fld>
            <a:endParaRPr lang="zh-TW" altLang="en-US"/>
          </a:p>
        </p:txBody>
      </p:sp>
      <p:sp>
        <p:nvSpPr>
          <p:cNvPr id="5" name="頁尾版面配置區 4">
            <a:extLst>
              <a:ext uri="{FF2B5EF4-FFF2-40B4-BE49-F238E27FC236}">
                <a16:creationId xmlns:a16="http://schemas.microsoft.com/office/drawing/2014/main" id="{18A82927-D87F-1BB8-D059-B06E1A185A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13BF4C0-6941-E07A-F5FB-977DF85B50F3}"/>
              </a:ext>
            </a:extLst>
          </p:cNvPr>
          <p:cNvSpPr>
            <a:spLocks noGrp="1"/>
          </p:cNvSpPr>
          <p:nvPr>
            <p:ph type="sldNum" sz="quarter" idx="12"/>
          </p:nvPr>
        </p:nvSpPr>
        <p:spPr/>
        <p:txBody>
          <a:body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367605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E68CDF4-318D-9186-415C-A501EFA6E66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6C989DE-1C7B-9E83-F7BC-F3EFB30C68B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929F14E-56AA-F58A-22EC-A8641CA46F09}"/>
              </a:ext>
            </a:extLst>
          </p:cNvPr>
          <p:cNvSpPr>
            <a:spLocks noGrp="1"/>
          </p:cNvSpPr>
          <p:nvPr>
            <p:ph type="dt" sz="half" idx="10"/>
          </p:nvPr>
        </p:nvSpPr>
        <p:spPr/>
        <p:txBody>
          <a:bodyPr/>
          <a:lstStyle/>
          <a:p>
            <a:fld id="{E4B746AE-26D6-4CD3-821A-84CF95A99C0D}" type="datetime1">
              <a:rPr lang="zh-TW" altLang="en-US" smtClean="0"/>
              <a:t>2022/6/7</a:t>
            </a:fld>
            <a:endParaRPr lang="zh-TW" altLang="en-US"/>
          </a:p>
        </p:txBody>
      </p:sp>
      <p:sp>
        <p:nvSpPr>
          <p:cNvPr id="5" name="頁尾版面配置區 4">
            <a:extLst>
              <a:ext uri="{FF2B5EF4-FFF2-40B4-BE49-F238E27FC236}">
                <a16:creationId xmlns:a16="http://schemas.microsoft.com/office/drawing/2014/main" id="{4ED22932-86A1-9B23-1F5F-D7AB8AF464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312BB4A-FD16-8FDA-10CF-34D7E08EF2DA}"/>
              </a:ext>
            </a:extLst>
          </p:cNvPr>
          <p:cNvSpPr>
            <a:spLocks noGrp="1"/>
          </p:cNvSpPr>
          <p:nvPr>
            <p:ph type="sldNum" sz="quarter" idx="12"/>
          </p:nvPr>
        </p:nvSpPr>
        <p:spPr/>
        <p:txBody>
          <a:body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1818859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22E0D1-4183-E400-6DC5-628021F7338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E072460-701C-C0CF-68B1-F1E17229858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99619D-50CE-0689-1418-866B6E6388A0}"/>
              </a:ext>
            </a:extLst>
          </p:cNvPr>
          <p:cNvSpPr>
            <a:spLocks noGrp="1"/>
          </p:cNvSpPr>
          <p:nvPr>
            <p:ph type="dt" sz="half" idx="10"/>
          </p:nvPr>
        </p:nvSpPr>
        <p:spPr/>
        <p:txBody>
          <a:bodyPr/>
          <a:lstStyle/>
          <a:p>
            <a:fld id="{7A6E47D6-A51A-40F3-B434-C134225D7C0D}" type="datetime1">
              <a:rPr lang="zh-TW" altLang="en-US" smtClean="0"/>
              <a:t>2022/6/7</a:t>
            </a:fld>
            <a:endParaRPr lang="zh-TW" altLang="en-US"/>
          </a:p>
        </p:txBody>
      </p:sp>
      <p:sp>
        <p:nvSpPr>
          <p:cNvPr id="5" name="頁尾版面配置區 4">
            <a:extLst>
              <a:ext uri="{FF2B5EF4-FFF2-40B4-BE49-F238E27FC236}">
                <a16:creationId xmlns:a16="http://schemas.microsoft.com/office/drawing/2014/main" id="{BC916E1B-7290-2D26-71C0-D2833DE9524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4C05BF3-3C2D-759E-FFB7-78BD86C333DB}"/>
              </a:ext>
            </a:extLst>
          </p:cNvPr>
          <p:cNvSpPr>
            <a:spLocks noGrp="1"/>
          </p:cNvSpPr>
          <p:nvPr>
            <p:ph type="sldNum" sz="quarter" idx="12"/>
          </p:nvPr>
        </p:nvSpPr>
        <p:spPr/>
        <p:txBody>
          <a:body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2687795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44B25D-49E1-53C1-719E-A02AFCC1F6C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76C97B3-89E1-E806-812D-575496E44D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1B4DD78A-0323-0D72-FE7D-23D10E3641ED}"/>
              </a:ext>
            </a:extLst>
          </p:cNvPr>
          <p:cNvSpPr>
            <a:spLocks noGrp="1"/>
          </p:cNvSpPr>
          <p:nvPr>
            <p:ph type="dt" sz="half" idx="10"/>
          </p:nvPr>
        </p:nvSpPr>
        <p:spPr/>
        <p:txBody>
          <a:bodyPr/>
          <a:lstStyle/>
          <a:p>
            <a:fld id="{BDE72D70-A1C1-4138-98F7-74FCAF1D2BE2}" type="datetime1">
              <a:rPr lang="zh-TW" altLang="en-US" smtClean="0"/>
              <a:t>2022/6/7</a:t>
            </a:fld>
            <a:endParaRPr lang="zh-TW" altLang="en-US"/>
          </a:p>
        </p:txBody>
      </p:sp>
      <p:sp>
        <p:nvSpPr>
          <p:cNvPr id="5" name="頁尾版面配置區 4">
            <a:extLst>
              <a:ext uri="{FF2B5EF4-FFF2-40B4-BE49-F238E27FC236}">
                <a16:creationId xmlns:a16="http://schemas.microsoft.com/office/drawing/2014/main" id="{060F8F4B-82B7-3698-8EA0-A5526DD514E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350DD03-14DF-4B7E-088E-6CC56BE5C1BD}"/>
              </a:ext>
            </a:extLst>
          </p:cNvPr>
          <p:cNvSpPr>
            <a:spLocks noGrp="1"/>
          </p:cNvSpPr>
          <p:nvPr>
            <p:ph type="sldNum" sz="quarter" idx="12"/>
          </p:nvPr>
        </p:nvSpPr>
        <p:spPr/>
        <p:txBody>
          <a:body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61397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1B47C2-ED6F-1503-B282-9F743A8EB72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C812F03-7F30-87A7-A299-8C56DA52C34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3275EA2E-E895-AC34-948C-A381681938A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1F6D815-811D-86D8-ED7A-D6AB8904A7B3}"/>
              </a:ext>
            </a:extLst>
          </p:cNvPr>
          <p:cNvSpPr>
            <a:spLocks noGrp="1"/>
          </p:cNvSpPr>
          <p:nvPr>
            <p:ph type="dt" sz="half" idx="10"/>
          </p:nvPr>
        </p:nvSpPr>
        <p:spPr/>
        <p:txBody>
          <a:bodyPr/>
          <a:lstStyle/>
          <a:p>
            <a:fld id="{71DDD059-BBEE-44BE-A481-9D9403FD481D}" type="datetime1">
              <a:rPr lang="zh-TW" altLang="en-US" smtClean="0"/>
              <a:t>2022/6/7</a:t>
            </a:fld>
            <a:endParaRPr lang="zh-TW" altLang="en-US"/>
          </a:p>
        </p:txBody>
      </p:sp>
      <p:sp>
        <p:nvSpPr>
          <p:cNvPr id="6" name="頁尾版面配置區 5">
            <a:extLst>
              <a:ext uri="{FF2B5EF4-FFF2-40B4-BE49-F238E27FC236}">
                <a16:creationId xmlns:a16="http://schemas.microsoft.com/office/drawing/2014/main" id="{76903492-431E-AD48-0089-F93A5A89C6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A03A25B-D880-6D25-C326-1201CC2F7961}"/>
              </a:ext>
            </a:extLst>
          </p:cNvPr>
          <p:cNvSpPr>
            <a:spLocks noGrp="1"/>
          </p:cNvSpPr>
          <p:nvPr>
            <p:ph type="sldNum" sz="quarter" idx="12"/>
          </p:nvPr>
        </p:nvSpPr>
        <p:spPr/>
        <p:txBody>
          <a:body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3672102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E78C5B-FAD3-8E1B-ABD3-5CD2F03D09A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7EC8875-6A9A-5366-540A-B4A23019C6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682C090-C65B-E0EE-08DD-72AAF37C72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CEA81A3-A3B6-95F9-AA47-C8E36995B6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F4790C42-1859-1A05-66B3-2249746EF0D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F01EC1C-3623-E84E-6097-40718DF6E082}"/>
              </a:ext>
            </a:extLst>
          </p:cNvPr>
          <p:cNvSpPr>
            <a:spLocks noGrp="1"/>
          </p:cNvSpPr>
          <p:nvPr>
            <p:ph type="dt" sz="half" idx="10"/>
          </p:nvPr>
        </p:nvSpPr>
        <p:spPr/>
        <p:txBody>
          <a:bodyPr/>
          <a:lstStyle/>
          <a:p>
            <a:fld id="{4792CD3F-5AFD-45F1-B5B4-D27C456789C2}" type="datetime1">
              <a:rPr lang="zh-TW" altLang="en-US" smtClean="0"/>
              <a:t>2022/6/7</a:t>
            </a:fld>
            <a:endParaRPr lang="zh-TW" altLang="en-US"/>
          </a:p>
        </p:txBody>
      </p:sp>
      <p:sp>
        <p:nvSpPr>
          <p:cNvPr id="8" name="頁尾版面配置區 7">
            <a:extLst>
              <a:ext uri="{FF2B5EF4-FFF2-40B4-BE49-F238E27FC236}">
                <a16:creationId xmlns:a16="http://schemas.microsoft.com/office/drawing/2014/main" id="{DFBA2B3A-59B5-1B14-9B42-2D026D3ADBE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89E2CCC-91A6-3EF5-3AE2-8E1393A1BC85}"/>
              </a:ext>
            </a:extLst>
          </p:cNvPr>
          <p:cNvSpPr>
            <a:spLocks noGrp="1"/>
          </p:cNvSpPr>
          <p:nvPr>
            <p:ph type="sldNum" sz="quarter" idx="12"/>
          </p:nvPr>
        </p:nvSpPr>
        <p:spPr/>
        <p:txBody>
          <a:body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346283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EF0A5E-D727-7F8C-AD30-ED7F2C13EB2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FB1DB03-FCE9-6B65-AE4A-0C4C7D6D27CF}"/>
              </a:ext>
            </a:extLst>
          </p:cNvPr>
          <p:cNvSpPr>
            <a:spLocks noGrp="1"/>
          </p:cNvSpPr>
          <p:nvPr>
            <p:ph type="dt" sz="half" idx="10"/>
          </p:nvPr>
        </p:nvSpPr>
        <p:spPr/>
        <p:txBody>
          <a:bodyPr/>
          <a:lstStyle/>
          <a:p>
            <a:fld id="{47A3B90E-7B49-4A85-BB79-5DA67048F7C1}" type="datetime1">
              <a:rPr lang="zh-TW" altLang="en-US" smtClean="0"/>
              <a:t>2022/6/7</a:t>
            </a:fld>
            <a:endParaRPr lang="zh-TW" altLang="en-US"/>
          </a:p>
        </p:txBody>
      </p:sp>
      <p:sp>
        <p:nvSpPr>
          <p:cNvPr id="4" name="頁尾版面配置區 3">
            <a:extLst>
              <a:ext uri="{FF2B5EF4-FFF2-40B4-BE49-F238E27FC236}">
                <a16:creationId xmlns:a16="http://schemas.microsoft.com/office/drawing/2014/main" id="{EDE9A2FA-2708-6F50-FAD0-65B89047D4E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F26C8B6-BDE8-5EFC-3DD1-FB3BE5B89B70}"/>
              </a:ext>
            </a:extLst>
          </p:cNvPr>
          <p:cNvSpPr>
            <a:spLocks noGrp="1"/>
          </p:cNvSpPr>
          <p:nvPr>
            <p:ph type="sldNum" sz="quarter" idx="12"/>
          </p:nvPr>
        </p:nvSpPr>
        <p:spPr/>
        <p:txBody>
          <a:body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139726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6160D3E-EA9B-67A0-7C3D-59720D216231}"/>
              </a:ext>
            </a:extLst>
          </p:cNvPr>
          <p:cNvSpPr>
            <a:spLocks noGrp="1"/>
          </p:cNvSpPr>
          <p:nvPr>
            <p:ph type="dt" sz="half" idx="10"/>
          </p:nvPr>
        </p:nvSpPr>
        <p:spPr/>
        <p:txBody>
          <a:bodyPr/>
          <a:lstStyle/>
          <a:p>
            <a:fld id="{3EAB36AD-1DC0-4BB1-989A-B463F69CCECD}" type="datetime1">
              <a:rPr lang="zh-TW" altLang="en-US" smtClean="0"/>
              <a:t>2022/6/7</a:t>
            </a:fld>
            <a:endParaRPr lang="zh-TW" altLang="en-US"/>
          </a:p>
        </p:txBody>
      </p:sp>
      <p:sp>
        <p:nvSpPr>
          <p:cNvPr id="3" name="頁尾版面配置區 2">
            <a:extLst>
              <a:ext uri="{FF2B5EF4-FFF2-40B4-BE49-F238E27FC236}">
                <a16:creationId xmlns:a16="http://schemas.microsoft.com/office/drawing/2014/main" id="{2A717E7D-9161-045B-267F-1FB0DC0B70D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9CEC259-D836-26B8-7295-A2714A91DD0A}"/>
              </a:ext>
            </a:extLst>
          </p:cNvPr>
          <p:cNvSpPr>
            <a:spLocks noGrp="1"/>
          </p:cNvSpPr>
          <p:nvPr>
            <p:ph type="sldNum" sz="quarter" idx="12"/>
          </p:nvPr>
        </p:nvSpPr>
        <p:spPr/>
        <p:txBody>
          <a:body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1843815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B66217-6830-EC9C-71E9-3BF1A538A31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3B87930-A95A-4F56-B206-4F20FF808B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D28865BB-0FF8-D698-488C-CD9F562E5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1BFCAAA-28C2-F5AB-AEB3-6E9498B5B4CA}"/>
              </a:ext>
            </a:extLst>
          </p:cNvPr>
          <p:cNvSpPr>
            <a:spLocks noGrp="1"/>
          </p:cNvSpPr>
          <p:nvPr>
            <p:ph type="dt" sz="half" idx="10"/>
          </p:nvPr>
        </p:nvSpPr>
        <p:spPr/>
        <p:txBody>
          <a:bodyPr/>
          <a:lstStyle/>
          <a:p>
            <a:fld id="{FC6E598B-9C07-4342-BDCF-CE795DB709D8}" type="datetime1">
              <a:rPr lang="zh-TW" altLang="en-US" smtClean="0"/>
              <a:t>2022/6/7</a:t>
            </a:fld>
            <a:endParaRPr lang="zh-TW" altLang="en-US"/>
          </a:p>
        </p:txBody>
      </p:sp>
      <p:sp>
        <p:nvSpPr>
          <p:cNvPr id="6" name="頁尾版面配置區 5">
            <a:extLst>
              <a:ext uri="{FF2B5EF4-FFF2-40B4-BE49-F238E27FC236}">
                <a16:creationId xmlns:a16="http://schemas.microsoft.com/office/drawing/2014/main" id="{9495EE6F-DAB9-94FB-3EFB-3C1D7332845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805C58-100B-E4D6-F67F-5642AB8143AE}"/>
              </a:ext>
            </a:extLst>
          </p:cNvPr>
          <p:cNvSpPr>
            <a:spLocks noGrp="1"/>
          </p:cNvSpPr>
          <p:nvPr>
            <p:ph type="sldNum" sz="quarter" idx="12"/>
          </p:nvPr>
        </p:nvSpPr>
        <p:spPr/>
        <p:txBody>
          <a:body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4247244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6DC160-99FC-7FAD-1609-4940DA7A814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CE9719B-11E6-4756-B838-6667EA0143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17535AF-8DA4-45EC-2CFB-F563FAE49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AE9BB32-0547-120A-8F9A-83ED5246F611}"/>
              </a:ext>
            </a:extLst>
          </p:cNvPr>
          <p:cNvSpPr>
            <a:spLocks noGrp="1"/>
          </p:cNvSpPr>
          <p:nvPr>
            <p:ph type="dt" sz="half" idx="10"/>
          </p:nvPr>
        </p:nvSpPr>
        <p:spPr/>
        <p:txBody>
          <a:bodyPr/>
          <a:lstStyle/>
          <a:p>
            <a:fld id="{EA05AA38-9F1D-421A-B749-89477656A315}" type="datetime1">
              <a:rPr lang="zh-TW" altLang="en-US" smtClean="0"/>
              <a:t>2022/6/7</a:t>
            </a:fld>
            <a:endParaRPr lang="zh-TW" altLang="en-US"/>
          </a:p>
        </p:txBody>
      </p:sp>
      <p:sp>
        <p:nvSpPr>
          <p:cNvPr id="6" name="頁尾版面配置區 5">
            <a:extLst>
              <a:ext uri="{FF2B5EF4-FFF2-40B4-BE49-F238E27FC236}">
                <a16:creationId xmlns:a16="http://schemas.microsoft.com/office/drawing/2014/main" id="{3CE137CD-D7F5-F342-DBAB-ED3D7A2D8D2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E282EAC-E646-5EBD-3232-0B3BD55A59CA}"/>
              </a:ext>
            </a:extLst>
          </p:cNvPr>
          <p:cNvSpPr>
            <a:spLocks noGrp="1"/>
          </p:cNvSpPr>
          <p:nvPr>
            <p:ph type="sldNum" sz="quarter" idx="12"/>
          </p:nvPr>
        </p:nvSpPr>
        <p:spPr/>
        <p:txBody>
          <a:body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374739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CAC1A62-0100-B775-860C-A5471BCE34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894FF34-D477-49E9-5C09-64344B1714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9F24FCF-E6CA-BA4B-E373-F09C81355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0E9E75-6D8D-48B6-98BE-B1112BB8AF7E}" type="datetime1">
              <a:rPr lang="zh-TW" altLang="en-US" smtClean="0"/>
              <a:t>2022/6/7</a:t>
            </a:fld>
            <a:endParaRPr lang="zh-TW" altLang="en-US"/>
          </a:p>
        </p:txBody>
      </p:sp>
      <p:sp>
        <p:nvSpPr>
          <p:cNvPr id="5" name="頁尾版面配置區 4">
            <a:extLst>
              <a:ext uri="{FF2B5EF4-FFF2-40B4-BE49-F238E27FC236}">
                <a16:creationId xmlns:a16="http://schemas.microsoft.com/office/drawing/2014/main" id="{1D9F8B85-224C-85BD-04D2-7CE3ACE1D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7C7DE62-2A4B-9142-9BF5-E226DD49F3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CD066-E3C4-421F-8BD2-CD0E88F26639}" type="slidenum">
              <a:rPr lang="zh-TW" altLang="en-US" smtClean="0"/>
              <a:t>‹#›</a:t>
            </a:fld>
            <a:endParaRPr lang="zh-TW" altLang="en-US"/>
          </a:p>
        </p:txBody>
      </p:sp>
    </p:spTree>
    <p:extLst>
      <p:ext uri="{BB962C8B-B14F-4D97-AF65-F5344CB8AC3E}">
        <p14:creationId xmlns:p14="http://schemas.microsoft.com/office/powerpoint/2010/main" val="3912735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3BC5B6-9B80-A544-51D9-73ADC5E80E00}"/>
              </a:ext>
            </a:extLst>
          </p:cNvPr>
          <p:cNvSpPr>
            <a:spLocks noGrp="1"/>
          </p:cNvSpPr>
          <p:nvPr>
            <p:ph type="ctrTitle"/>
          </p:nvPr>
        </p:nvSpPr>
        <p:spPr>
          <a:xfrm>
            <a:off x="1524000" y="1694576"/>
            <a:ext cx="9144000" cy="1941222"/>
          </a:xfrm>
        </p:spPr>
        <p:txBody>
          <a:bodyPr anchor="ctr">
            <a:normAutofit/>
          </a:bodyPr>
          <a:lstStyle/>
          <a:p>
            <a:pPr>
              <a:lnSpc>
                <a:spcPct val="150000"/>
              </a:lnSpc>
            </a:pPr>
            <a:r>
              <a:rPr lang="zh-TW" altLang="en-US" sz="2800" dirty="0">
                <a:latin typeface="標楷體" panose="03000509000000000000" pitchFamily="65" charset="-120"/>
                <a:ea typeface="標楷體" panose="03000509000000000000" pitchFamily="65" charset="-120"/>
              </a:rPr>
              <a:t>一種使用混合神經網絡的基於熵增強的糖尿病</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視網膜病變檢測的統一技術</a:t>
            </a:r>
          </a:p>
        </p:txBody>
      </p:sp>
      <p:sp>
        <p:nvSpPr>
          <p:cNvPr id="3" name="副標題 2">
            <a:extLst>
              <a:ext uri="{FF2B5EF4-FFF2-40B4-BE49-F238E27FC236}">
                <a16:creationId xmlns:a16="http://schemas.microsoft.com/office/drawing/2014/main" id="{6E4EBCFA-4D2C-56B8-DC5F-88461B189069}"/>
              </a:ext>
            </a:extLst>
          </p:cNvPr>
          <p:cNvSpPr>
            <a:spLocks noGrp="1"/>
          </p:cNvSpPr>
          <p:nvPr>
            <p:ph type="subTitle" idx="1"/>
          </p:nvPr>
        </p:nvSpPr>
        <p:spPr>
          <a:xfrm>
            <a:off x="1260402" y="3429000"/>
            <a:ext cx="9671196" cy="1482390"/>
          </a:xfrm>
        </p:spPr>
        <p:txBody>
          <a:bodyPr>
            <a:normAutofit fontScale="77500" lnSpcReduction="20000"/>
          </a:bodyPr>
          <a:lstStyle/>
          <a:p>
            <a:pPr>
              <a:lnSpc>
                <a:spcPct val="160000"/>
              </a:lnSpc>
            </a:pPr>
            <a:r>
              <a:rPr lang="en-US" altLang="zh-TW" sz="2800" dirty="0">
                <a:latin typeface="Times New Roman" panose="02020603050405020304" pitchFamily="18" charset="0"/>
                <a:cs typeface="Times New Roman" panose="02020603050405020304" pitchFamily="18" charset="0"/>
              </a:rPr>
              <a:t>A unified technique for entropy enhancement based diabetic retinopathy detection using hybrid neural network</a:t>
            </a:r>
            <a:r>
              <a:rPr lang="en-US" altLang="zh-TW" sz="2800" dirty="0">
                <a:solidFill>
                  <a:srgbClr val="FF0000"/>
                </a:solidFill>
                <a:latin typeface="Times New Roman" panose="02020603050405020304" pitchFamily="18" charset="0"/>
                <a:cs typeface="Times New Roman" panose="02020603050405020304" pitchFamily="18" charset="0"/>
              </a:rPr>
              <a:t>,</a:t>
            </a:r>
            <a:r>
              <a:rPr lang="zh-TW" altLang="en-US" sz="2800" dirty="0">
                <a:solidFill>
                  <a:srgbClr val="FF0000"/>
                </a:solidFill>
                <a:latin typeface="Times New Roman" panose="02020603050405020304" pitchFamily="18" charset="0"/>
                <a:cs typeface="Times New Roman" panose="02020603050405020304" pitchFamily="18" charset="0"/>
              </a:rPr>
              <a:t> </a:t>
            </a:r>
            <a:r>
              <a:rPr lang="en-US" altLang="zh-TW" sz="2800" dirty="0">
                <a:solidFill>
                  <a:srgbClr val="FF0000"/>
                </a:solidFill>
                <a:latin typeface="Times New Roman" panose="02020603050405020304" pitchFamily="18" charset="0"/>
                <a:cs typeface="Times New Roman" panose="02020603050405020304" pitchFamily="18" charset="0"/>
              </a:rPr>
              <a:t>Computers in Biology and Medicine</a:t>
            </a:r>
            <a:r>
              <a:rPr lang="en-US" altLang="zh-TW" sz="2800" dirty="0">
                <a:latin typeface="Times New Roman" panose="02020603050405020304" pitchFamily="18" charset="0"/>
                <a:cs typeface="Times New Roman" panose="02020603050405020304" pitchFamily="18" charset="0"/>
              </a:rPr>
              <a:t>,</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Volume 145,</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2022,</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105424,</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ISSN 0010-4825,</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227554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4E22B4-A915-3755-128E-F9FCF0FE296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(2/14)</a:t>
            </a:r>
            <a:endParaRPr lang="zh-TW" altLang="en-US" dirty="0"/>
          </a:p>
        </p:txBody>
      </p:sp>
      <p:sp>
        <p:nvSpPr>
          <p:cNvPr id="3" name="內容版面配置區 2">
            <a:extLst>
              <a:ext uri="{FF2B5EF4-FFF2-40B4-BE49-F238E27FC236}">
                <a16:creationId xmlns:a16="http://schemas.microsoft.com/office/drawing/2014/main" id="{A5985D98-2527-A550-86CC-03797D852EC7}"/>
              </a:ext>
            </a:extLst>
          </p:cNvPr>
          <p:cNvSpPr>
            <a:spLocks noGrp="1"/>
          </p:cNvSpPr>
          <p:nvPr>
            <p:ph idx="1"/>
          </p:nvPr>
        </p:nvSpPr>
        <p:spPr>
          <a:xfrm>
            <a:off x="838200" y="2303228"/>
            <a:ext cx="4448175" cy="772436"/>
          </a:xfrm>
        </p:spPr>
        <p:txBody>
          <a:bodyPr/>
          <a:lstStyle/>
          <a:p>
            <a:pPr>
              <a:buFont typeface="Wingdings" panose="05000000000000000000" pitchFamily="2" charset="2"/>
              <a:buChar char="p"/>
            </a:pPr>
            <a:r>
              <a:rPr lang="zh-TW" altLang="en-US" sz="2200" dirty="0">
                <a:latin typeface="標楷體" panose="03000509000000000000" pitchFamily="65" charset="-120"/>
                <a:ea typeface="標楷體" panose="03000509000000000000" pitchFamily="65" charset="-120"/>
              </a:rPr>
              <a:t>去除不必要的影像內容</a:t>
            </a:r>
          </a:p>
          <a:p>
            <a:endParaRPr lang="zh-TW" altLang="en-US" dirty="0"/>
          </a:p>
        </p:txBody>
      </p:sp>
      <p:pic>
        <p:nvPicPr>
          <p:cNvPr id="7" name="圖片 6">
            <a:extLst>
              <a:ext uri="{FF2B5EF4-FFF2-40B4-BE49-F238E27FC236}">
                <a16:creationId xmlns:a16="http://schemas.microsoft.com/office/drawing/2014/main" id="{8070FF0D-5503-C18D-CD19-0D1DAFF68A71}"/>
              </a:ext>
            </a:extLst>
          </p:cNvPr>
          <p:cNvPicPr>
            <a:picLocks noChangeAspect="1"/>
          </p:cNvPicPr>
          <p:nvPr/>
        </p:nvPicPr>
        <p:blipFill>
          <a:blip r:embed="rId2"/>
          <a:stretch>
            <a:fillRect/>
          </a:stretch>
        </p:blipFill>
        <p:spPr>
          <a:xfrm>
            <a:off x="6322647" y="948598"/>
            <a:ext cx="4700484" cy="1852204"/>
          </a:xfrm>
          <a:prstGeom prst="rect">
            <a:avLst/>
          </a:prstGeom>
        </p:spPr>
      </p:pic>
      <p:sp>
        <p:nvSpPr>
          <p:cNvPr id="8" name="箭號: 向下 7">
            <a:extLst>
              <a:ext uri="{FF2B5EF4-FFF2-40B4-BE49-F238E27FC236}">
                <a16:creationId xmlns:a16="http://schemas.microsoft.com/office/drawing/2014/main" id="{7B71A75C-E69E-B396-121D-AB540BD9DDE3}"/>
              </a:ext>
            </a:extLst>
          </p:cNvPr>
          <p:cNvSpPr/>
          <p:nvPr/>
        </p:nvSpPr>
        <p:spPr>
          <a:xfrm>
            <a:off x="8396965" y="2932127"/>
            <a:ext cx="489212" cy="608026"/>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6CF0CE13-EC00-C983-36EF-221FC41BAC1F}"/>
              </a:ext>
            </a:extLst>
          </p:cNvPr>
          <p:cNvPicPr>
            <a:picLocks noChangeAspect="1"/>
          </p:cNvPicPr>
          <p:nvPr/>
        </p:nvPicPr>
        <p:blipFill>
          <a:blip r:embed="rId3"/>
          <a:stretch>
            <a:fillRect/>
          </a:stretch>
        </p:blipFill>
        <p:spPr>
          <a:xfrm>
            <a:off x="6260011" y="3656549"/>
            <a:ext cx="4763120" cy="1844054"/>
          </a:xfrm>
          <a:prstGeom prst="rect">
            <a:avLst/>
          </a:prstGeom>
        </p:spPr>
      </p:pic>
      <p:sp>
        <p:nvSpPr>
          <p:cNvPr id="4" name="頁尾版面配置區 3">
            <a:extLst>
              <a:ext uri="{FF2B5EF4-FFF2-40B4-BE49-F238E27FC236}">
                <a16:creationId xmlns:a16="http://schemas.microsoft.com/office/drawing/2014/main" id="{CDEAC484-1F5C-D644-17F0-31983D352CE8}"/>
              </a:ext>
            </a:extLst>
          </p:cNvPr>
          <p:cNvSpPr>
            <a:spLocks noGrp="1"/>
          </p:cNvSpPr>
          <p:nvPr>
            <p:ph type="ftr" sz="quarter" idx="11"/>
          </p:nvPr>
        </p:nvSpPr>
        <p:spPr/>
        <p:txBody>
          <a:bodyPr/>
          <a:lstStyle/>
          <a:p>
            <a:r>
              <a:rPr lang="en-US" altLang="zh-TW" dirty="0"/>
              <a:t>9</a:t>
            </a:r>
            <a:endParaRPr lang="zh-TW" altLang="en-US" dirty="0"/>
          </a:p>
        </p:txBody>
      </p:sp>
    </p:spTree>
    <p:extLst>
      <p:ext uri="{BB962C8B-B14F-4D97-AF65-F5344CB8AC3E}">
        <p14:creationId xmlns:p14="http://schemas.microsoft.com/office/powerpoint/2010/main" val="1694640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52D5C6A-0BFA-ABD4-1482-569638FF43BB}"/>
              </a:ext>
            </a:extLst>
          </p:cNvPr>
          <p:cNvSpPr>
            <a:spLocks noGrp="1"/>
          </p:cNvSpPr>
          <p:nvPr>
            <p:ph idx="1"/>
          </p:nvPr>
        </p:nvSpPr>
        <p:spPr/>
        <p:txBody>
          <a:bodyPr>
            <a:normAutofit/>
          </a:bodyPr>
          <a:lstStyle/>
          <a:p>
            <a:pPr>
              <a:lnSpc>
                <a:spcPct val="150000"/>
              </a:lnSpc>
              <a:buFont typeface="Wingdings" panose="05000000000000000000" pitchFamily="2" charset="2"/>
              <a:buChar char="p"/>
            </a:pPr>
            <a:r>
              <a:rPr lang="zh-TW" altLang="en-US" sz="2200" dirty="0">
                <a:latin typeface="標楷體" panose="03000509000000000000" pitchFamily="65" charset="-120"/>
                <a:ea typeface="標楷體" panose="03000509000000000000" pitchFamily="65" charset="-120"/>
              </a:rPr>
              <a:t>影像熵的增量</a:t>
            </a:r>
            <a:endParaRPr lang="en-US" altLang="zh-TW" sz="2200" dirty="0">
              <a:latin typeface="標楷體" panose="03000509000000000000" pitchFamily="65" charset="-120"/>
              <a:ea typeface="標楷體" panose="03000509000000000000" pitchFamily="65" charset="-120"/>
            </a:endParaRPr>
          </a:p>
          <a:p>
            <a:pPr marL="0" indent="0">
              <a:lnSpc>
                <a:spcPct val="150000"/>
              </a:lnSpc>
              <a:buNone/>
            </a:pPr>
            <a:r>
              <a:rPr lang="zh-TW" altLang="en-US" sz="2000" dirty="0">
                <a:latin typeface="標楷體" panose="03000509000000000000" pitchFamily="65" charset="-120"/>
                <a:ea typeface="標楷體" panose="03000509000000000000" pitchFamily="65" charset="-120"/>
              </a:rPr>
              <a:t>使用 </a:t>
            </a:r>
            <a:r>
              <a:rPr lang="en-US" altLang="zh-TW" sz="2000" dirty="0" err="1">
                <a:solidFill>
                  <a:srgbClr val="FF0000"/>
                </a:solidFill>
                <a:latin typeface="標楷體" panose="03000509000000000000" pitchFamily="65" charset="-120"/>
                <a:ea typeface="標楷體" panose="03000509000000000000" pitchFamily="65" charset="-120"/>
              </a:rPr>
              <a:t>Haar</a:t>
            </a:r>
            <a:r>
              <a:rPr lang="en-US" altLang="zh-TW" sz="2000" dirty="0">
                <a:solidFill>
                  <a:srgbClr val="FF0000"/>
                </a:solidFill>
                <a:latin typeface="標楷體" panose="03000509000000000000" pitchFamily="65" charset="-120"/>
                <a:ea typeface="標楷體" panose="03000509000000000000" pitchFamily="65" charset="-120"/>
              </a:rPr>
              <a:t> </a:t>
            </a:r>
            <a:r>
              <a:rPr lang="zh-TW" altLang="en-US" sz="2000" dirty="0">
                <a:solidFill>
                  <a:srgbClr val="FF0000"/>
                </a:solidFill>
                <a:latin typeface="標楷體" panose="03000509000000000000" pitchFamily="65" charset="-120"/>
                <a:ea typeface="標楷體" panose="03000509000000000000" pitchFamily="65" charset="-120"/>
              </a:rPr>
              <a:t>基函數的離散小波變換</a:t>
            </a:r>
            <a:r>
              <a:rPr lang="zh-TW" altLang="en-US" sz="2000" dirty="0">
                <a:latin typeface="標楷體" panose="03000509000000000000" pitchFamily="65" charset="-120"/>
                <a:ea typeface="標楷體" panose="03000509000000000000" pitchFamily="65" charset="-120"/>
              </a:rPr>
              <a:t>應用於輸入圖像以獲得</a:t>
            </a:r>
            <a:r>
              <a:rPr lang="zh-TW" altLang="en-US" sz="2000" dirty="0">
                <a:solidFill>
                  <a:srgbClr val="FF0000"/>
                </a:solidFill>
                <a:latin typeface="標楷體" panose="03000509000000000000" pitchFamily="65" charset="-120"/>
                <a:ea typeface="標楷體" panose="03000509000000000000" pitchFamily="65" charset="-120"/>
              </a:rPr>
              <a:t>近似 </a:t>
            </a:r>
            <a:r>
              <a:rPr lang="en-US" altLang="zh-TW" sz="2000" dirty="0">
                <a:solidFill>
                  <a:srgbClr val="FF0000"/>
                </a:solidFill>
                <a:latin typeface="標楷體" panose="03000509000000000000" pitchFamily="65" charset="-120"/>
                <a:ea typeface="標楷體" panose="03000509000000000000" pitchFamily="65" charset="-120"/>
              </a:rPr>
              <a:t>(</a:t>
            </a:r>
            <a:r>
              <a:rPr lang="zh-TW" altLang="en-US" sz="2000" dirty="0">
                <a:solidFill>
                  <a:srgbClr val="FF0000"/>
                </a:solidFill>
                <a:latin typeface="標楷體" panose="03000509000000000000" pitchFamily="65" charset="-120"/>
                <a:ea typeface="標楷體" panose="03000509000000000000" pitchFamily="65" charset="-120"/>
              </a:rPr>
              <a:t>𝒜</a:t>
            </a:r>
            <a:r>
              <a:rPr lang="en-US" altLang="zh-TW" sz="2000" dirty="0">
                <a:solidFill>
                  <a:srgbClr val="FF0000"/>
                </a:solidFill>
                <a:latin typeface="標楷體" panose="03000509000000000000" pitchFamily="65" charset="-120"/>
                <a:ea typeface="標楷體" panose="03000509000000000000" pitchFamily="65" charset="-120"/>
              </a:rPr>
              <a:t>)</a:t>
            </a:r>
            <a:r>
              <a:rPr lang="zh-TW" altLang="en-US" sz="2000" dirty="0">
                <a:solidFill>
                  <a:srgbClr val="FF0000"/>
                </a:solidFill>
                <a:latin typeface="標楷體" panose="03000509000000000000" pitchFamily="65" charset="-120"/>
                <a:ea typeface="標楷體" panose="03000509000000000000" pitchFamily="65" charset="-120"/>
              </a:rPr>
              <a:t>、水平 </a:t>
            </a:r>
            <a:r>
              <a:rPr lang="en-US" altLang="zh-TW" sz="2000" dirty="0">
                <a:solidFill>
                  <a:srgbClr val="FF0000"/>
                </a:solidFill>
                <a:latin typeface="標楷體" panose="03000509000000000000" pitchFamily="65" charset="-120"/>
                <a:ea typeface="標楷體" panose="03000509000000000000" pitchFamily="65" charset="-120"/>
              </a:rPr>
              <a:t>(ℋ)</a:t>
            </a:r>
            <a:r>
              <a:rPr lang="zh-TW" altLang="en-US" sz="2000" dirty="0">
                <a:solidFill>
                  <a:srgbClr val="FF0000"/>
                </a:solidFill>
                <a:latin typeface="標楷體" panose="03000509000000000000" pitchFamily="65" charset="-120"/>
                <a:ea typeface="標楷體" panose="03000509000000000000" pitchFamily="65" charset="-120"/>
              </a:rPr>
              <a:t>、垂直 </a:t>
            </a:r>
            <a:r>
              <a:rPr lang="en-US" altLang="zh-TW" sz="2000" dirty="0">
                <a:solidFill>
                  <a:srgbClr val="FF0000"/>
                </a:solidFill>
                <a:latin typeface="標楷體" panose="03000509000000000000" pitchFamily="65" charset="-120"/>
                <a:ea typeface="標楷體" panose="03000509000000000000" pitchFamily="65" charset="-120"/>
              </a:rPr>
              <a:t>(</a:t>
            </a:r>
            <a:r>
              <a:rPr lang="zh-TW" altLang="en-US" sz="2000" dirty="0">
                <a:solidFill>
                  <a:srgbClr val="FF0000"/>
                </a:solidFill>
                <a:latin typeface="標楷體" panose="03000509000000000000" pitchFamily="65" charset="-120"/>
                <a:ea typeface="標楷體" panose="03000509000000000000" pitchFamily="65" charset="-120"/>
              </a:rPr>
              <a:t>𝒱</a:t>
            </a:r>
            <a:r>
              <a:rPr lang="en-US" altLang="zh-TW" sz="2000" dirty="0">
                <a:solidFill>
                  <a:srgbClr val="FF0000"/>
                </a:solidFill>
                <a:latin typeface="標楷體" panose="03000509000000000000" pitchFamily="65" charset="-120"/>
                <a:ea typeface="標楷體" panose="03000509000000000000" pitchFamily="65" charset="-120"/>
              </a:rPr>
              <a:t>) </a:t>
            </a:r>
            <a:r>
              <a:rPr lang="zh-TW" altLang="en-US" sz="2000" dirty="0">
                <a:solidFill>
                  <a:srgbClr val="FF0000"/>
                </a:solidFill>
                <a:latin typeface="標楷體" panose="03000509000000000000" pitchFamily="65" charset="-120"/>
                <a:ea typeface="標楷體" panose="03000509000000000000" pitchFamily="65" charset="-120"/>
              </a:rPr>
              <a:t>和對角 </a:t>
            </a:r>
            <a:r>
              <a:rPr lang="en-US" altLang="zh-TW" sz="2000" dirty="0">
                <a:solidFill>
                  <a:srgbClr val="FF0000"/>
                </a:solidFill>
                <a:latin typeface="標楷體" panose="03000509000000000000" pitchFamily="65" charset="-120"/>
                <a:ea typeface="標楷體" panose="03000509000000000000" pitchFamily="65" charset="-120"/>
              </a:rPr>
              <a:t>(</a:t>
            </a:r>
            <a:r>
              <a:rPr lang="zh-TW" altLang="en-US" sz="2000" dirty="0">
                <a:solidFill>
                  <a:srgbClr val="FF0000"/>
                </a:solidFill>
                <a:latin typeface="標楷體" panose="03000509000000000000" pitchFamily="65" charset="-120"/>
                <a:ea typeface="標楷體" panose="03000509000000000000" pitchFamily="65" charset="-120"/>
              </a:rPr>
              <a:t>𝒟</a:t>
            </a:r>
            <a:r>
              <a:rPr lang="en-US" altLang="zh-TW" sz="2000" dirty="0">
                <a:solidFill>
                  <a:srgbClr val="FF0000"/>
                </a:solidFill>
                <a:latin typeface="標楷體" panose="03000509000000000000" pitchFamily="65" charset="-120"/>
                <a:ea typeface="標楷體" panose="03000509000000000000" pitchFamily="65" charset="-120"/>
              </a:rPr>
              <a:t>) </a:t>
            </a:r>
            <a:r>
              <a:rPr lang="zh-TW" altLang="en-US" sz="2000" dirty="0">
                <a:solidFill>
                  <a:srgbClr val="FF0000"/>
                </a:solidFill>
                <a:latin typeface="標楷體" panose="03000509000000000000" pitchFamily="65" charset="-120"/>
                <a:ea typeface="標楷體" panose="03000509000000000000" pitchFamily="65" charset="-120"/>
              </a:rPr>
              <a:t>波段。 </a:t>
            </a:r>
            <a:r>
              <a:rPr lang="en-US" altLang="zh-TW" sz="2000" dirty="0">
                <a:solidFill>
                  <a:srgbClr val="FF0000"/>
                </a:solidFill>
                <a:latin typeface="標楷體" panose="03000509000000000000" pitchFamily="65" charset="-120"/>
                <a:ea typeface="標楷體" panose="03000509000000000000" pitchFamily="65" charset="-120"/>
              </a:rPr>
              <a:t>(ℋ)</a:t>
            </a:r>
            <a:r>
              <a:rPr lang="zh-TW" altLang="en-US" sz="2000" dirty="0">
                <a:solidFill>
                  <a:srgbClr val="FF0000"/>
                </a:solidFill>
                <a:latin typeface="標楷體" panose="03000509000000000000" pitchFamily="65" charset="-120"/>
                <a:ea typeface="標楷體" panose="03000509000000000000" pitchFamily="65" charset="-120"/>
              </a:rPr>
              <a:t>、</a:t>
            </a:r>
            <a:r>
              <a:rPr lang="en-US" altLang="zh-TW" sz="2000" dirty="0">
                <a:solidFill>
                  <a:srgbClr val="FF0000"/>
                </a:solidFill>
                <a:latin typeface="標楷體" panose="03000509000000000000" pitchFamily="65" charset="-120"/>
                <a:ea typeface="標楷體" panose="03000509000000000000" pitchFamily="65" charset="-120"/>
              </a:rPr>
              <a:t>(</a:t>
            </a:r>
            <a:r>
              <a:rPr lang="zh-TW" altLang="en-US" sz="2000" dirty="0">
                <a:solidFill>
                  <a:srgbClr val="FF0000"/>
                </a:solidFill>
                <a:latin typeface="標楷體" panose="03000509000000000000" pitchFamily="65" charset="-120"/>
                <a:ea typeface="標楷體" panose="03000509000000000000" pitchFamily="65" charset="-120"/>
              </a:rPr>
              <a:t>𝒱</a:t>
            </a:r>
            <a:r>
              <a:rPr lang="en-US" altLang="zh-TW" sz="2000" dirty="0">
                <a:solidFill>
                  <a:srgbClr val="FF0000"/>
                </a:solidFill>
                <a:latin typeface="標楷體" panose="03000509000000000000" pitchFamily="65" charset="-120"/>
                <a:ea typeface="標楷體" panose="03000509000000000000" pitchFamily="65" charset="-120"/>
              </a:rPr>
              <a:t>) </a:t>
            </a:r>
            <a:r>
              <a:rPr lang="zh-TW" altLang="en-US" sz="2000" dirty="0">
                <a:solidFill>
                  <a:srgbClr val="FF0000"/>
                </a:solidFill>
                <a:latin typeface="標楷體" panose="03000509000000000000" pitchFamily="65" charset="-120"/>
                <a:ea typeface="標楷體" panose="03000509000000000000" pitchFamily="65" charset="-120"/>
              </a:rPr>
              <a:t>和 </a:t>
            </a:r>
            <a:r>
              <a:rPr lang="en-US" altLang="zh-TW" sz="2000" dirty="0">
                <a:solidFill>
                  <a:srgbClr val="FF0000"/>
                </a:solidFill>
                <a:latin typeface="標楷體" panose="03000509000000000000" pitchFamily="65" charset="-120"/>
                <a:ea typeface="標楷體" panose="03000509000000000000" pitchFamily="65" charset="-120"/>
              </a:rPr>
              <a:t>(</a:t>
            </a:r>
            <a:r>
              <a:rPr lang="zh-TW" altLang="en-US" sz="2000" dirty="0">
                <a:solidFill>
                  <a:srgbClr val="FF0000"/>
                </a:solidFill>
                <a:latin typeface="標楷體" panose="03000509000000000000" pitchFamily="65" charset="-120"/>
                <a:ea typeface="標楷體" panose="03000509000000000000" pitchFamily="65" charset="-120"/>
              </a:rPr>
              <a:t>𝒟</a:t>
            </a:r>
            <a:r>
              <a:rPr lang="en-US" altLang="zh-TW" sz="2000" dirty="0">
                <a:solidFill>
                  <a:srgbClr val="FF0000"/>
                </a:solidFill>
                <a:latin typeface="標楷體" panose="03000509000000000000" pitchFamily="65" charset="-120"/>
                <a:ea typeface="標楷體" panose="03000509000000000000" pitchFamily="65" charset="-120"/>
              </a:rPr>
              <a:t>) </a:t>
            </a:r>
            <a:r>
              <a:rPr lang="zh-TW" altLang="en-US" sz="2000" dirty="0">
                <a:solidFill>
                  <a:srgbClr val="FF0000"/>
                </a:solidFill>
                <a:latin typeface="標楷體" panose="03000509000000000000" pitchFamily="65" charset="-120"/>
                <a:ea typeface="標楷體" panose="03000509000000000000" pitchFamily="65" charset="-120"/>
              </a:rPr>
              <a:t>包含紋理和邊緣信息</a:t>
            </a:r>
            <a:r>
              <a:rPr lang="zh-TW" altLang="en-US" sz="2000" dirty="0">
                <a:latin typeface="標楷體" panose="03000509000000000000" pitchFamily="65" charset="-120"/>
                <a:ea typeface="標楷體" panose="03000509000000000000" pitchFamily="65" charset="-120"/>
              </a:rPr>
              <a:t>。保持這些波段完整併修改近似（𝒜）波段將導致更高的熵，或者修改後的圖像將包含更多信息，並且會</a:t>
            </a:r>
            <a:r>
              <a:rPr lang="zh-TW" altLang="en-US" sz="2000" dirty="0">
                <a:solidFill>
                  <a:srgbClr val="FF0000"/>
                </a:solidFill>
                <a:latin typeface="標楷體" panose="03000509000000000000" pitchFamily="65" charset="-120"/>
                <a:ea typeface="標楷體" panose="03000509000000000000" pitchFamily="65" charset="-120"/>
              </a:rPr>
              <a:t>明顯地增強和生動</a:t>
            </a:r>
            <a:r>
              <a:rPr lang="zh-TW" altLang="en-US" sz="2000" dirty="0">
                <a:latin typeface="標楷體" panose="03000509000000000000" pitchFamily="65" charset="-120"/>
                <a:ea typeface="標楷體" panose="03000509000000000000" pitchFamily="65" charset="-120"/>
              </a:rPr>
              <a:t>。</a:t>
            </a:r>
          </a:p>
        </p:txBody>
      </p:sp>
      <p:sp>
        <p:nvSpPr>
          <p:cNvPr id="4" name="標題 1">
            <a:extLst>
              <a:ext uri="{FF2B5EF4-FFF2-40B4-BE49-F238E27FC236}">
                <a16:creationId xmlns:a16="http://schemas.microsoft.com/office/drawing/2014/main" id="{30E46B78-AD1A-762C-BD6B-00CF7AA071F0}"/>
              </a:ext>
            </a:extLst>
          </p:cNvPr>
          <p:cNvSpPr>
            <a:spLocks noGrp="1"/>
          </p:cNvSpPr>
          <p:nvPr>
            <p:ph type="title"/>
          </p:nvPr>
        </p:nvSpPr>
        <p:spPr>
          <a:xfrm>
            <a:off x="838200" y="365125"/>
            <a:ext cx="10515600" cy="1325563"/>
          </a:xfrm>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(3/14)</a:t>
            </a:r>
            <a:endParaRPr lang="zh-TW" altLang="en-US" dirty="0"/>
          </a:p>
        </p:txBody>
      </p:sp>
      <p:sp>
        <p:nvSpPr>
          <p:cNvPr id="2" name="頁尾版面配置區 1">
            <a:extLst>
              <a:ext uri="{FF2B5EF4-FFF2-40B4-BE49-F238E27FC236}">
                <a16:creationId xmlns:a16="http://schemas.microsoft.com/office/drawing/2014/main" id="{AF156C48-B292-D07F-F4CE-52A8E9D33558}"/>
              </a:ext>
            </a:extLst>
          </p:cNvPr>
          <p:cNvSpPr>
            <a:spLocks noGrp="1"/>
          </p:cNvSpPr>
          <p:nvPr>
            <p:ph type="ftr" sz="quarter" idx="11"/>
          </p:nvPr>
        </p:nvSpPr>
        <p:spPr/>
        <p:txBody>
          <a:bodyPr/>
          <a:lstStyle/>
          <a:p>
            <a:r>
              <a:rPr lang="en-US" altLang="zh-TW" dirty="0"/>
              <a:t>10</a:t>
            </a:r>
            <a:endParaRPr lang="zh-TW" altLang="en-US" dirty="0"/>
          </a:p>
        </p:txBody>
      </p:sp>
    </p:spTree>
    <p:extLst>
      <p:ext uri="{BB962C8B-B14F-4D97-AF65-F5344CB8AC3E}">
        <p14:creationId xmlns:p14="http://schemas.microsoft.com/office/powerpoint/2010/main" val="4588938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27EAAF-A3A6-405D-C4FF-91F2946C86C7}"/>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(4/14)</a:t>
            </a:r>
            <a:endParaRPr lang="zh-TW" altLang="en-US" dirty="0"/>
          </a:p>
        </p:txBody>
      </p:sp>
      <p:sp>
        <p:nvSpPr>
          <p:cNvPr id="3" name="內容版面配置區 2">
            <a:extLst>
              <a:ext uri="{FF2B5EF4-FFF2-40B4-BE49-F238E27FC236}">
                <a16:creationId xmlns:a16="http://schemas.microsoft.com/office/drawing/2014/main" id="{34DF702A-B05E-3ED0-2E66-7BD902086B31}"/>
              </a:ext>
            </a:extLst>
          </p:cNvPr>
          <p:cNvSpPr>
            <a:spLocks noGrp="1"/>
          </p:cNvSpPr>
          <p:nvPr>
            <p:ph idx="1"/>
          </p:nvPr>
        </p:nvSpPr>
        <p:spPr>
          <a:xfrm>
            <a:off x="731106" y="1690688"/>
            <a:ext cx="10729787" cy="3880113"/>
          </a:xfrm>
        </p:spPr>
        <p:txBody>
          <a:bodyPr>
            <a:normAutofit/>
          </a:bodyPr>
          <a:lstStyle/>
          <a:p>
            <a:pPr>
              <a:lnSpc>
                <a:spcPct val="150000"/>
              </a:lnSpc>
              <a:buFont typeface="Wingdings" panose="05000000000000000000" pitchFamily="2" charset="2"/>
              <a:buChar char="n"/>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哈爾小波轉換</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介紹</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2">
              <a:lnSpc>
                <a:spcPct val="150000"/>
              </a:lnSpc>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哈爾小波轉換是於</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1909</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年由</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Alfréd</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Haar</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所提出，是小波變換（</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Wavelet transform</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）中最簡單的一種變換，也是最早提出的小波變換。</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目的</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2">
              <a:lnSpc>
                <a:spcPct val="150000"/>
              </a:lnSpc>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保留</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Haar</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小波變換獲得的</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HL</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LH</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HH</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這些影像的紋理和邊緣訊息，只修改</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LL</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波段的訊息，獲得更高的熵，</a:t>
            </a:r>
            <a:r>
              <a:rPr lang="zh-TW" altLang="en-US"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讓圖像增強更多細節訊息</a:t>
            </a:r>
            <a:r>
              <a:rPr lang="en-US" altLang="zh-TW"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視網膜病變的病徵、血管特徵</a:t>
            </a:r>
            <a:r>
              <a:rPr lang="en-US" altLang="zh-TW" sz="18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a:t>
            </a:r>
          </a:p>
          <a:p>
            <a:pPr lvl="2">
              <a:lnSpc>
                <a:spcPct val="150000"/>
              </a:lnSpc>
            </a:pP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914400" lvl="2" indent="0">
              <a:lnSpc>
                <a:spcPct val="150000"/>
              </a:lnSpc>
              <a:buNone/>
            </a:pPr>
            <a:endParaRPr lang="en-US" altLang="zh-TW"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a:extLst>
              <a:ext uri="{FF2B5EF4-FFF2-40B4-BE49-F238E27FC236}">
                <a16:creationId xmlns:a16="http://schemas.microsoft.com/office/drawing/2014/main" id="{6DF6ECFD-97B2-737D-679E-B9DE9207A709}"/>
              </a:ext>
            </a:extLst>
          </p:cNvPr>
          <p:cNvSpPr>
            <a:spLocks noGrp="1"/>
          </p:cNvSpPr>
          <p:nvPr>
            <p:ph type="ftr" sz="quarter" idx="11"/>
          </p:nvPr>
        </p:nvSpPr>
        <p:spPr/>
        <p:txBody>
          <a:bodyPr/>
          <a:lstStyle/>
          <a:p>
            <a:r>
              <a:rPr lang="en-US" altLang="zh-TW" dirty="0"/>
              <a:t>11</a:t>
            </a:r>
            <a:endParaRPr lang="zh-TW" altLang="en-US" dirty="0"/>
          </a:p>
        </p:txBody>
      </p:sp>
    </p:spTree>
    <p:extLst>
      <p:ext uri="{BB962C8B-B14F-4D97-AF65-F5344CB8AC3E}">
        <p14:creationId xmlns:p14="http://schemas.microsoft.com/office/powerpoint/2010/main" val="231890051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416781-58C9-97D5-4873-8819189AFBA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(5/14)</a:t>
            </a:r>
            <a:endParaRPr lang="zh-TW" altLang="en-US" dirty="0"/>
          </a:p>
        </p:txBody>
      </p:sp>
      <p:sp>
        <p:nvSpPr>
          <p:cNvPr id="3" name="內容版面配置區 2">
            <a:extLst>
              <a:ext uri="{FF2B5EF4-FFF2-40B4-BE49-F238E27FC236}">
                <a16:creationId xmlns:a16="http://schemas.microsoft.com/office/drawing/2014/main" id="{25EBA9D4-A585-C1CF-CF80-375A4C98ED5C}"/>
              </a:ext>
            </a:extLst>
          </p:cNvPr>
          <p:cNvSpPr>
            <a:spLocks noGrp="1"/>
          </p:cNvSpPr>
          <p:nvPr>
            <p:ph idx="1"/>
          </p:nvPr>
        </p:nvSpPr>
        <p:spPr>
          <a:xfrm>
            <a:off x="838200" y="2165683"/>
            <a:ext cx="10515600" cy="3816601"/>
          </a:xfrm>
        </p:spPr>
        <p:txBody>
          <a:bodyPr>
            <a:normAutofit/>
          </a:bodyPr>
          <a:lstStyle/>
          <a:p>
            <a:pPr>
              <a:lnSpc>
                <a:spcPct val="150000"/>
              </a:lnSpc>
            </a:pPr>
            <a:r>
              <a:rPr lang="zh-TW" altLang="en-US" dirty="0">
                <a:latin typeface="標楷體" panose="03000509000000000000" pitchFamily="65" charset="-120"/>
                <a:ea typeface="標楷體" panose="03000509000000000000" pitchFamily="65" charset="-120"/>
              </a:rPr>
              <a:t>原理</a:t>
            </a:r>
            <a:endParaRPr lang="en-US" altLang="zh-TW" dirty="0">
              <a:latin typeface="標楷體" panose="03000509000000000000" pitchFamily="65" charset="-120"/>
              <a:ea typeface="標楷體" panose="03000509000000000000" pitchFamily="65" charset="-120"/>
            </a:endParaRPr>
          </a:p>
          <a:p>
            <a:pPr lvl="1">
              <a:lnSpc>
                <a:spcPct val="150000"/>
              </a:lnSpc>
            </a:pPr>
            <a:r>
              <a:rPr lang="zh-TW" altLang="en-US" sz="2000" dirty="0">
                <a:latin typeface="標楷體" panose="03000509000000000000" pitchFamily="65" charset="-120"/>
                <a:ea typeface="標楷體" panose="03000509000000000000" pitchFamily="65" charset="-120"/>
              </a:rPr>
              <a:t>水平分類</a:t>
            </a:r>
            <a:endParaRPr lang="en-US" altLang="zh-TW" sz="2000" dirty="0">
              <a:latin typeface="標楷體" panose="03000509000000000000" pitchFamily="65" charset="-120"/>
              <a:ea typeface="標楷體" panose="03000509000000000000" pitchFamily="65" charset="-120"/>
            </a:endParaRPr>
          </a:p>
          <a:p>
            <a:pPr marL="457200" lvl="1" indent="0">
              <a:lnSpc>
                <a:spcPct val="150000"/>
              </a:lnSpc>
              <a:buNone/>
            </a:pPr>
            <a:r>
              <a:rPr lang="zh-TW" altLang="en-US" sz="2000" dirty="0">
                <a:latin typeface="標楷體" panose="03000509000000000000" pitchFamily="65" charset="-120"/>
                <a:ea typeface="標楷體" panose="03000509000000000000" pitchFamily="65" charset="-120"/>
              </a:rPr>
              <a:t>先沿著</a:t>
            </a:r>
            <a:r>
              <a:rPr lang="zh-TW" altLang="en-US" sz="2000" dirty="0">
                <a:solidFill>
                  <a:srgbClr val="FF0000"/>
                </a:solidFill>
                <a:latin typeface="標楷體" panose="03000509000000000000" pitchFamily="65" charset="-120"/>
                <a:ea typeface="標楷體" panose="03000509000000000000" pitchFamily="65" charset="-120"/>
              </a:rPr>
              <a:t>水平方向由左至右順序</a:t>
            </a:r>
            <a:r>
              <a:rPr lang="zh-TW" altLang="en-US" sz="2000" dirty="0">
                <a:latin typeface="標楷體" panose="03000509000000000000" pitchFamily="65" charset="-120"/>
                <a:ea typeface="標楷體" panose="03000509000000000000" pitchFamily="65" charset="-120"/>
              </a:rPr>
              <a:t>分別取出空間域影像的相鄰兩像素，作相加及相減的動作，再分別輸出儲存。</a:t>
            </a:r>
          </a:p>
          <a:p>
            <a:pPr marL="457200" lvl="1" indent="0">
              <a:buNone/>
            </a:pPr>
            <a:endParaRPr lang="zh-TW" altLang="en-US" sz="2000" dirty="0"/>
          </a:p>
        </p:txBody>
      </p:sp>
      <p:sp>
        <p:nvSpPr>
          <p:cNvPr id="4" name="頁尾版面配置區 3">
            <a:extLst>
              <a:ext uri="{FF2B5EF4-FFF2-40B4-BE49-F238E27FC236}">
                <a16:creationId xmlns:a16="http://schemas.microsoft.com/office/drawing/2014/main" id="{1DE3BD04-984E-38A9-0A44-6CD0A9623051}"/>
              </a:ext>
            </a:extLst>
          </p:cNvPr>
          <p:cNvSpPr>
            <a:spLocks noGrp="1"/>
          </p:cNvSpPr>
          <p:nvPr>
            <p:ph type="ftr" sz="quarter" idx="11"/>
          </p:nvPr>
        </p:nvSpPr>
        <p:spPr/>
        <p:txBody>
          <a:bodyPr/>
          <a:lstStyle/>
          <a:p>
            <a:r>
              <a:rPr lang="en-US" altLang="zh-TW"/>
              <a:t>12</a:t>
            </a:r>
            <a:endParaRPr lang="zh-TW" altLang="en-US" dirty="0"/>
          </a:p>
        </p:txBody>
      </p:sp>
      <p:pic>
        <p:nvPicPr>
          <p:cNvPr id="6" name="圖片 5">
            <a:extLst>
              <a:ext uri="{FF2B5EF4-FFF2-40B4-BE49-F238E27FC236}">
                <a16:creationId xmlns:a16="http://schemas.microsoft.com/office/drawing/2014/main" id="{BCB6B408-F814-45E4-74FB-12ADCE227B4E}"/>
              </a:ext>
            </a:extLst>
          </p:cNvPr>
          <p:cNvPicPr>
            <a:picLocks noChangeAspect="1"/>
          </p:cNvPicPr>
          <p:nvPr/>
        </p:nvPicPr>
        <p:blipFill>
          <a:blip r:embed="rId2"/>
          <a:stretch>
            <a:fillRect/>
          </a:stretch>
        </p:blipFill>
        <p:spPr>
          <a:xfrm>
            <a:off x="6096000" y="1267325"/>
            <a:ext cx="4653246" cy="1796716"/>
          </a:xfrm>
          <a:prstGeom prst="rect">
            <a:avLst/>
          </a:prstGeom>
        </p:spPr>
      </p:pic>
    </p:spTree>
    <p:extLst>
      <p:ext uri="{BB962C8B-B14F-4D97-AF65-F5344CB8AC3E}">
        <p14:creationId xmlns:p14="http://schemas.microsoft.com/office/powerpoint/2010/main" val="21896501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A6D3B5-E2BC-C29F-7A09-6722095F3AD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(6/14)</a:t>
            </a:r>
            <a:endParaRPr lang="zh-TW" altLang="en-US" dirty="0"/>
          </a:p>
        </p:txBody>
      </p:sp>
      <p:sp>
        <p:nvSpPr>
          <p:cNvPr id="3" name="內容版面配置區 2">
            <a:extLst>
              <a:ext uri="{FF2B5EF4-FFF2-40B4-BE49-F238E27FC236}">
                <a16:creationId xmlns:a16="http://schemas.microsoft.com/office/drawing/2014/main" id="{73768C2B-0218-066E-2F26-ACD30711B230}"/>
              </a:ext>
            </a:extLst>
          </p:cNvPr>
          <p:cNvSpPr>
            <a:spLocks noGrp="1"/>
          </p:cNvSpPr>
          <p:nvPr>
            <p:ph idx="1"/>
          </p:nvPr>
        </p:nvSpPr>
        <p:spPr>
          <a:xfrm>
            <a:off x="838200" y="2837746"/>
            <a:ext cx="10515600" cy="2453178"/>
          </a:xfrm>
        </p:spPr>
        <p:txBody>
          <a:bodyPr>
            <a:normAutofit/>
          </a:bodyPr>
          <a:lstStyle/>
          <a:p>
            <a:pPr lvl="1">
              <a:lnSpc>
                <a:spcPct val="150000"/>
              </a:lnSpc>
            </a:pPr>
            <a:r>
              <a:rPr lang="zh-TW" altLang="en-US" sz="2000" dirty="0">
                <a:latin typeface="標楷體" panose="03000509000000000000" pitchFamily="65" charset="-120"/>
                <a:ea typeface="標楷體" panose="03000509000000000000" pitchFamily="65" charset="-120"/>
              </a:rPr>
              <a:t>垂直分類</a:t>
            </a:r>
            <a:endParaRPr lang="en-US" altLang="zh-TW" sz="2000" dirty="0">
              <a:latin typeface="標楷體" panose="03000509000000000000" pitchFamily="65" charset="-120"/>
              <a:ea typeface="標楷體" panose="03000509000000000000" pitchFamily="65" charset="-120"/>
            </a:endParaRPr>
          </a:p>
          <a:p>
            <a:pPr marL="457200" lvl="1" indent="0">
              <a:lnSpc>
                <a:spcPct val="150000"/>
              </a:lnSpc>
              <a:buNone/>
            </a:pPr>
            <a:r>
              <a:rPr lang="zh-TW" altLang="en-US" sz="2000" dirty="0">
                <a:solidFill>
                  <a:srgbClr val="FF0000"/>
                </a:solidFill>
                <a:latin typeface="標楷體" panose="03000509000000000000" pitchFamily="65" charset="-120"/>
                <a:ea typeface="標楷體" panose="03000509000000000000" pitchFamily="65" charset="-120"/>
              </a:rPr>
              <a:t>垂直分頻是將上一步驟水平分頻的結果，沿著垂直方向由上而下取出相鄰素值作相加與相減後儲存</a:t>
            </a:r>
            <a:r>
              <a:rPr lang="zh-TW" altLang="en-US" sz="2000" dirty="0">
                <a:latin typeface="標楷體" panose="03000509000000000000" pitchFamily="65" charset="-120"/>
                <a:ea typeface="標楷體" panose="03000509000000000000" pitchFamily="65" charset="-120"/>
              </a:rPr>
              <a:t>。得出的矩陣結果中，</a:t>
            </a:r>
            <a:r>
              <a:rPr lang="en-US" altLang="zh-TW" sz="2000" dirty="0">
                <a:latin typeface="標楷體" panose="03000509000000000000" pitchFamily="65" charset="-120"/>
                <a:ea typeface="標楷體" panose="03000509000000000000" pitchFamily="65" charset="-120"/>
              </a:rPr>
              <a:t>LL</a:t>
            </a:r>
            <a:r>
              <a:rPr lang="zh-TW" altLang="en-US" sz="2000" dirty="0">
                <a:latin typeface="標楷體" panose="03000509000000000000" pitchFamily="65" charset="-120"/>
                <a:ea typeface="標楷體" panose="03000509000000000000" pitchFamily="65" charset="-120"/>
              </a:rPr>
              <a:t>為能量最為集中的部分，肉眼對此部分最為靈敏。</a:t>
            </a:r>
            <a:r>
              <a:rPr lang="en-US" altLang="zh-TW" sz="2000" dirty="0">
                <a:latin typeface="標楷體" panose="03000509000000000000" pitchFamily="65" charset="-120"/>
                <a:ea typeface="標楷體" panose="03000509000000000000" pitchFamily="65" charset="-120"/>
              </a:rPr>
              <a:t>HL</a:t>
            </a:r>
            <a:r>
              <a:rPr lang="zh-TW" altLang="en-US" sz="2000" dirty="0">
                <a:latin typeface="標楷體" panose="03000509000000000000" pitchFamily="65" charset="-120"/>
                <a:ea typeface="標楷體" panose="03000509000000000000" pitchFamily="65" charset="-120"/>
              </a:rPr>
              <a:t>代表此影像的水平細節；</a:t>
            </a:r>
            <a:r>
              <a:rPr lang="en-US" altLang="zh-TW" sz="2000" dirty="0">
                <a:latin typeface="標楷體" panose="03000509000000000000" pitchFamily="65" charset="-120"/>
                <a:ea typeface="標楷體" panose="03000509000000000000" pitchFamily="65" charset="-120"/>
              </a:rPr>
              <a:t>LH</a:t>
            </a:r>
            <a:r>
              <a:rPr lang="zh-TW" altLang="en-US" sz="2000" dirty="0">
                <a:latin typeface="標楷體" panose="03000509000000000000" pitchFamily="65" charset="-120"/>
                <a:ea typeface="標楷體" panose="03000509000000000000" pitchFamily="65" charset="-120"/>
              </a:rPr>
              <a:t>為此影像垂直細節；</a:t>
            </a:r>
            <a:r>
              <a:rPr lang="en-US" altLang="zh-TW" sz="2000" dirty="0">
                <a:latin typeface="標楷體" panose="03000509000000000000" pitchFamily="65" charset="-120"/>
                <a:ea typeface="標楷體" panose="03000509000000000000" pitchFamily="65" charset="-120"/>
              </a:rPr>
              <a:t>HH</a:t>
            </a:r>
            <a:r>
              <a:rPr lang="zh-TW" altLang="en-US" sz="2000" dirty="0">
                <a:latin typeface="標楷體" panose="03000509000000000000" pitchFamily="65" charset="-120"/>
                <a:ea typeface="標楷體" panose="03000509000000000000" pitchFamily="65" charset="-120"/>
              </a:rPr>
              <a:t>表示此影像的對角細節。</a:t>
            </a:r>
            <a:endParaRPr lang="en-US" altLang="zh-TW" sz="2000" dirty="0">
              <a:latin typeface="標楷體" panose="03000509000000000000" pitchFamily="65" charset="-120"/>
              <a:ea typeface="標楷體" panose="03000509000000000000" pitchFamily="65" charset="-120"/>
            </a:endParaRPr>
          </a:p>
          <a:p>
            <a:pPr marL="457200" lvl="1" indent="0">
              <a:buNone/>
            </a:pPr>
            <a:endParaRPr lang="en-US" altLang="zh-TW" sz="20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EAEB1C6F-EC81-87A3-40D7-3A61D51C71B6}"/>
              </a:ext>
            </a:extLst>
          </p:cNvPr>
          <p:cNvPicPr>
            <a:picLocks noChangeAspect="1"/>
          </p:cNvPicPr>
          <p:nvPr/>
        </p:nvPicPr>
        <p:blipFill>
          <a:blip r:embed="rId2"/>
          <a:stretch>
            <a:fillRect/>
          </a:stretch>
        </p:blipFill>
        <p:spPr>
          <a:xfrm>
            <a:off x="6096000" y="1363710"/>
            <a:ext cx="4946028" cy="1702040"/>
          </a:xfrm>
          <a:prstGeom prst="rect">
            <a:avLst/>
          </a:prstGeom>
        </p:spPr>
      </p:pic>
      <p:sp>
        <p:nvSpPr>
          <p:cNvPr id="5" name="頁尾版面配置區 4">
            <a:extLst>
              <a:ext uri="{FF2B5EF4-FFF2-40B4-BE49-F238E27FC236}">
                <a16:creationId xmlns:a16="http://schemas.microsoft.com/office/drawing/2014/main" id="{F1AA0B78-13C3-5778-4793-D9811FA0948F}"/>
              </a:ext>
            </a:extLst>
          </p:cNvPr>
          <p:cNvSpPr>
            <a:spLocks noGrp="1"/>
          </p:cNvSpPr>
          <p:nvPr>
            <p:ph type="ftr" sz="quarter" idx="11"/>
          </p:nvPr>
        </p:nvSpPr>
        <p:spPr/>
        <p:txBody>
          <a:bodyPr/>
          <a:lstStyle/>
          <a:p>
            <a:r>
              <a:rPr lang="en-US" altLang="zh-TW" dirty="0"/>
              <a:t>13</a:t>
            </a:r>
            <a:endParaRPr lang="zh-TW" altLang="en-US" dirty="0"/>
          </a:p>
        </p:txBody>
      </p:sp>
    </p:spTree>
    <p:extLst>
      <p:ext uri="{BB962C8B-B14F-4D97-AF65-F5344CB8AC3E}">
        <p14:creationId xmlns:p14="http://schemas.microsoft.com/office/powerpoint/2010/main" val="17130065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F04F7C-ED73-61FF-BB63-71BF82118D3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(7/14)</a:t>
            </a:r>
            <a:endParaRPr lang="zh-TW" altLang="en-US" dirty="0"/>
          </a:p>
        </p:txBody>
      </p:sp>
      <p:sp>
        <p:nvSpPr>
          <p:cNvPr id="3" name="內容版面配置區 2">
            <a:extLst>
              <a:ext uri="{FF2B5EF4-FFF2-40B4-BE49-F238E27FC236}">
                <a16:creationId xmlns:a16="http://schemas.microsoft.com/office/drawing/2014/main" id="{DF3E4DB6-4E99-3AAE-5510-E3D053C1F18B}"/>
              </a:ext>
            </a:extLst>
          </p:cNvPr>
          <p:cNvSpPr>
            <a:spLocks noGrp="1"/>
          </p:cNvSpPr>
          <p:nvPr>
            <p:ph idx="1"/>
          </p:nvPr>
        </p:nvSpPr>
        <p:spPr>
          <a:xfrm>
            <a:off x="838200" y="1562351"/>
            <a:ext cx="10776284" cy="4802187"/>
          </a:xfrm>
        </p:spPr>
        <p:txBody>
          <a:bodyPr>
            <a:normAutofit/>
          </a:bodyPr>
          <a:lstStyle/>
          <a:p>
            <a:pPr>
              <a:lnSpc>
                <a:spcPct val="150000"/>
              </a:lnSpc>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熵增強步驟</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計算</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LL(</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論文稱</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approximation band)</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直方圖的</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最小值和最大值</a:t>
            </a: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計算圖片的</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曝光值</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，並獲取最佳值的閾值</a:t>
            </a: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閾值作用為設定直方圖的上限，避免過度增強而喪失重要細節</a:t>
            </a: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曝光不足和過曝的區域分別使用公式計算其</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最優直方圖</a:t>
            </a: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估計曝光不足和過曝直方圖的</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累計分佈函數</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(CDF)</a:t>
            </a: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再將其應用至</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LL</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波段，以獲取</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增強後的</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LL</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波段</a:t>
            </a: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最後一步應用</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逆離散小波</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變換獲得細節特徵突出、紋理訊息較多的影像</a:t>
            </a:r>
          </a:p>
          <a:p>
            <a:pPr lvl="1"/>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a:extLst>
              <a:ext uri="{FF2B5EF4-FFF2-40B4-BE49-F238E27FC236}">
                <a16:creationId xmlns:a16="http://schemas.microsoft.com/office/drawing/2014/main" id="{B7291693-C1FA-632B-DD46-4BB6A5590226}"/>
              </a:ext>
            </a:extLst>
          </p:cNvPr>
          <p:cNvSpPr>
            <a:spLocks noGrp="1"/>
          </p:cNvSpPr>
          <p:nvPr>
            <p:ph type="ftr" sz="quarter" idx="11"/>
          </p:nvPr>
        </p:nvSpPr>
        <p:spPr/>
        <p:txBody>
          <a:bodyPr/>
          <a:lstStyle/>
          <a:p>
            <a:r>
              <a:rPr lang="en-US" altLang="zh-TW" dirty="0"/>
              <a:t>14</a:t>
            </a:r>
            <a:endParaRPr lang="zh-TW" altLang="en-US" dirty="0"/>
          </a:p>
        </p:txBody>
      </p:sp>
    </p:spTree>
    <p:extLst>
      <p:ext uri="{BB962C8B-B14F-4D97-AF65-F5344CB8AC3E}">
        <p14:creationId xmlns:p14="http://schemas.microsoft.com/office/powerpoint/2010/main" val="27232548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F174C-5D4A-3C57-F3A6-3F0D8A200C40}"/>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(8/14)</a:t>
            </a:r>
            <a:endParaRPr lang="zh-TW" altLang="en-US" dirty="0"/>
          </a:p>
        </p:txBody>
      </p:sp>
      <p:pic>
        <p:nvPicPr>
          <p:cNvPr id="5" name="內容版面配置區 4">
            <a:extLst>
              <a:ext uri="{FF2B5EF4-FFF2-40B4-BE49-F238E27FC236}">
                <a16:creationId xmlns:a16="http://schemas.microsoft.com/office/drawing/2014/main" id="{DE0D6DE7-7DA9-4A66-B658-D5E22B4AE664}"/>
              </a:ext>
            </a:extLst>
          </p:cNvPr>
          <p:cNvPicPr>
            <a:picLocks noGrp="1" noChangeAspect="1"/>
          </p:cNvPicPr>
          <p:nvPr>
            <p:ph idx="1"/>
          </p:nvPr>
        </p:nvPicPr>
        <p:blipFill>
          <a:blip r:embed="rId2"/>
          <a:stretch>
            <a:fillRect/>
          </a:stretch>
        </p:blipFill>
        <p:spPr>
          <a:xfrm>
            <a:off x="933079" y="2204892"/>
            <a:ext cx="4125482" cy="2448216"/>
          </a:xfrm>
        </p:spPr>
      </p:pic>
      <p:sp>
        <p:nvSpPr>
          <p:cNvPr id="6" name="箭號: 向下 5">
            <a:extLst>
              <a:ext uri="{FF2B5EF4-FFF2-40B4-BE49-F238E27FC236}">
                <a16:creationId xmlns:a16="http://schemas.microsoft.com/office/drawing/2014/main" id="{433C551D-9ACC-2BD3-FD2B-CC606CCF352F}"/>
              </a:ext>
            </a:extLst>
          </p:cNvPr>
          <p:cNvSpPr/>
          <p:nvPr/>
        </p:nvSpPr>
        <p:spPr>
          <a:xfrm rot="16200000">
            <a:off x="5561103" y="2949311"/>
            <a:ext cx="453112" cy="959377"/>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90CBBDBB-4EB7-A092-290D-47A4F201E26D}"/>
              </a:ext>
            </a:extLst>
          </p:cNvPr>
          <p:cNvPicPr>
            <a:picLocks noChangeAspect="1"/>
          </p:cNvPicPr>
          <p:nvPr/>
        </p:nvPicPr>
        <p:blipFill>
          <a:blip r:embed="rId3"/>
          <a:stretch>
            <a:fillRect/>
          </a:stretch>
        </p:blipFill>
        <p:spPr>
          <a:xfrm>
            <a:off x="6983576" y="2156642"/>
            <a:ext cx="4201510" cy="2599450"/>
          </a:xfrm>
          <a:prstGeom prst="rect">
            <a:avLst/>
          </a:prstGeom>
        </p:spPr>
      </p:pic>
      <p:sp>
        <p:nvSpPr>
          <p:cNvPr id="9" name="文字方塊 8">
            <a:extLst>
              <a:ext uri="{FF2B5EF4-FFF2-40B4-BE49-F238E27FC236}">
                <a16:creationId xmlns:a16="http://schemas.microsoft.com/office/drawing/2014/main" id="{320C5C27-B80D-04F7-C69D-A809D122BEC0}"/>
              </a:ext>
            </a:extLst>
          </p:cNvPr>
          <p:cNvSpPr txBox="1"/>
          <p:nvPr/>
        </p:nvSpPr>
        <p:spPr>
          <a:xfrm>
            <a:off x="1579494" y="4904564"/>
            <a:ext cx="2832652" cy="400110"/>
          </a:xfrm>
          <a:prstGeom prst="rect">
            <a:avLst/>
          </a:prstGeom>
          <a:noFill/>
        </p:spPr>
        <p:txBody>
          <a:bodyPr wrap="square" rtlCol="0">
            <a:spAutoFit/>
          </a:bodyPr>
          <a:lstStyle/>
          <a:p>
            <a:pPr algn="ctr"/>
            <a:r>
              <a:rPr lang="zh-TW" altLang="en-US" sz="2000" dirty="0">
                <a:latin typeface="標楷體" panose="03000509000000000000" pitchFamily="65" charset="-120"/>
                <a:ea typeface="標楷體" panose="03000509000000000000" pitchFamily="65" charset="-120"/>
              </a:rPr>
              <a:t>原影像動態範圍</a:t>
            </a:r>
          </a:p>
        </p:txBody>
      </p:sp>
      <p:sp>
        <p:nvSpPr>
          <p:cNvPr id="10" name="文字方塊 9">
            <a:extLst>
              <a:ext uri="{FF2B5EF4-FFF2-40B4-BE49-F238E27FC236}">
                <a16:creationId xmlns:a16="http://schemas.microsoft.com/office/drawing/2014/main" id="{4069F983-9189-00F5-C312-3A3A068AA51E}"/>
              </a:ext>
            </a:extLst>
          </p:cNvPr>
          <p:cNvSpPr txBox="1"/>
          <p:nvPr/>
        </p:nvSpPr>
        <p:spPr>
          <a:xfrm>
            <a:off x="7668005" y="4901568"/>
            <a:ext cx="2832652" cy="400110"/>
          </a:xfrm>
          <a:prstGeom prst="rect">
            <a:avLst/>
          </a:prstGeom>
          <a:noFill/>
        </p:spPr>
        <p:txBody>
          <a:bodyPr wrap="square" rtlCol="0">
            <a:spAutoFit/>
          </a:bodyPr>
          <a:lstStyle/>
          <a:p>
            <a:pPr algn="ctr"/>
            <a:r>
              <a:rPr lang="zh-TW" altLang="en-US" sz="2000" dirty="0">
                <a:latin typeface="標楷體" panose="03000509000000000000" pitchFamily="65" charset="-120"/>
                <a:ea typeface="標楷體" panose="03000509000000000000" pitchFamily="65" charset="-120"/>
              </a:rPr>
              <a:t>處理後影像動態範圍</a:t>
            </a:r>
          </a:p>
        </p:txBody>
      </p:sp>
      <p:sp>
        <p:nvSpPr>
          <p:cNvPr id="3" name="頁尾版面配置區 2">
            <a:extLst>
              <a:ext uri="{FF2B5EF4-FFF2-40B4-BE49-F238E27FC236}">
                <a16:creationId xmlns:a16="http://schemas.microsoft.com/office/drawing/2014/main" id="{CEA48919-5EA8-F419-ED3D-9EAC9BC83A18}"/>
              </a:ext>
            </a:extLst>
          </p:cNvPr>
          <p:cNvSpPr>
            <a:spLocks noGrp="1"/>
          </p:cNvSpPr>
          <p:nvPr>
            <p:ph type="ftr" sz="quarter" idx="11"/>
          </p:nvPr>
        </p:nvSpPr>
        <p:spPr/>
        <p:txBody>
          <a:bodyPr/>
          <a:lstStyle/>
          <a:p>
            <a:r>
              <a:rPr lang="en-US" altLang="zh-TW" dirty="0"/>
              <a:t>15</a:t>
            </a:r>
            <a:endParaRPr lang="zh-TW" altLang="en-US" dirty="0"/>
          </a:p>
        </p:txBody>
      </p:sp>
    </p:spTree>
    <p:extLst>
      <p:ext uri="{BB962C8B-B14F-4D97-AF65-F5344CB8AC3E}">
        <p14:creationId xmlns:p14="http://schemas.microsoft.com/office/powerpoint/2010/main" val="1817546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BE3888-4C56-3F89-5AE4-E0DFEE266F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(9/14)</a:t>
            </a:r>
            <a:endParaRPr lang="zh-TW" altLang="en-US" dirty="0"/>
          </a:p>
        </p:txBody>
      </p:sp>
      <p:sp>
        <p:nvSpPr>
          <p:cNvPr id="3" name="內容版面配置區 2">
            <a:extLst>
              <a:ext uri="{FF2B5EF4-FFF2-40B4-BE49-F238E27FC236}">
                <a16:creationId xmlns:a16="http://schemas.microsoft.com/office/drawing/2014/main" id="{13F7B9F0-3110-B245-697B-620578AE25F1}"/>
              </a:ext>
            </a:extLst>
          </p:cNvPr>
          <p:cNvSpPr>
            <a:spLocks noGrp="1"/>
          </p:cNvSpPr>
          <p:nvPr>
            <p:ph idx="1"/>
          </p:nvPr>
        </p:nvSpPr>
        <p:spPr>
          <a:xfrm>
            <a:off x="838200" y="1504950"/>
            <a:ext cx="10515600" cy="4672013"/>
          </a:xfrm>
        </p:spPr>
        <p:txBody>
          <a:bodyPr>
            <a:normAutofit/>
          </a:bodyPr>
          <a:lstStyle/>
          <a:p>
            <a:pPr>
              <a:lnSpc>
                <a:spcPct val="150000"/>
              </a:lnSpc>
            </a:pPr>
            <a:r>
              <a:rPr lang="zh-TW" altLang="en-US" sz="2000" dirty="0">
                <a:latin typeface="標楷體" panose="03000509000000000000" pitchFamily="65" charset="-120"/>
                <a:ea typeface="標楷體" panose="03000509000000000000" pitchFamily="65" charset="-120"/>
              </a:rPr>
              <a:t>下圖可以明顯看出，其中包含三個原始圖像及其相應的增強圖像，增強圖像的</a:t>
            </a:r>
            <a:r>
              <a:rPr lang="zh-TW" altLang="en-US" sz="2000" dirty="0">
                <a:solidFill>
                  <a:srgbClr val="FF0000"/>
                </a:solidFill>
                <a:latin typeface="標楷體" panose="03000509000000000000" pitchFamily="65" charset="-120"/>
                <a:ea typeface="標楷體" panose="03000509000000000000" pitchFamily="65" charset="-120"/>
              </a:rPr>
              <a:t>視覺質量顯著提高</a:t>
            </a:r>
            <a:r>
              <a:rPr lang="zh-TW" altLang="en-US" sz="2000" dirty="0">
                <a:latin typeface="標楷體" panose="03000509000000000000" pitchFamily="65" charset="-120"/>
                <a:ea typeface="標楷體" panose="03000509000000000000" pitchFamily="65" charset="-120"/>
              </a:rPr>
              <a:t>。</a:t>
            </a:r>
            <a:endParaRPr lang="en-US" altLang="zh-TW" sz="2000" dirty="0">
              <a:latin typeface="標楷體" panose="03000509000000000000" pitchFamily="65" charset="-120"/>
              <a:ea typeface="標楷體" panose="03000509000000000000" pitchFamily="65" charset="-120"/>
            </a:endParaRPr>
          </a:p>
          <a:p>
            <a:pPr>
              <a:lnSpc>
                <a:spcPct val="150000"/>
              </a:lnSpc>
            </a:pPr>
            <a:r>
              <a:rPr lang="zh-TW" altLang="en-US" sz="2000" dirty="0">
                <a:latin typeface="標楷體" panose="03000509000000000000" pitchFamily="65" charset="-120"/>
                <a:ea typeface="標楷體" panose="03000509000000000000" pitchFamily="65" charset="-120"/>
              </a:rPr>
              <a:t>增強圖像的熵大於原始圖像的熵；</a:t>
            </a:r>
            <a:r>
              <a:rPr lang="zh-TW" altLang="en-US" sz="2000" dirty="0">
                <a:solidFill>
                  <a:srgbClr val="FF0000"/>
                </a:solidFill>
                <a:latin typeface="標楷體" panose="03000509000000000000" pitchFamily="65" charset="-120"/>
                <a:ea typeface="標楷體" panose="03000509000000000000" pitchFamily="65" charset="-120"/>
              </a:rPr>
              <a:t>處理後的圖像在邊緣、寬動態範圍和亮度方面包含更多的紋理信息</a:t>
            </a:r>
            <a:r>
              <a:rPr lang="zh-TW" altLang="en-US" sz="2000" dirty="0">
                <a:latin typeface="標楷體" panose="03000509000000000000" pitchFamily="65" charset="-120"/>
                <a:ea typeface="標楷體" panose="03000509000000000000" pitchFamily="65" charset="-120"/>
              </a:rPr>
              <a:t>，因此細微的特徵更加突出。</a:t>
            </a:r>
          </a:p>
        </p:txBody>
      </p:sp>
      <p:pic>
        <p:nvPicPr>
          <p:cNvPr id="5" name="圖片 4">
            <a:extLst>
              <a:ext uri="{FF2B5EF4-FFF2-40B4-BE49-F238E27FC236}">
                <a16:creationId xmlns:a16="http://schemas.microsoft.com/office/drawing/2014/main" id="{A6CCF515-329C-F255-249C-30AA80D4C2A6}"/>
              </a:ext>
            </a:extLst>
          </p:cNvPr>
          <p:cNvPicPr>
            <a:picLocks noChangeAspect="1"/>
          </p:cNvPicPr>
          <p:nvPr/>
        </p:nvPicPr>
        <p:blipFill>
          <a:blip r:embed="rId2"/>
          <a:stretch>
            <a:fillRect/>
          </a:stretch>
        </p:blipFill>
        <p:spPr>
          <a:xfrm>
            <a:off x="1149034" y="4036934"/>
            <a:ext cx="4321544" cy="1508970"/>
          </a:xfrm>
          <a:prstGeom prst="rect">
            <a:avLst/>
          </a:prstGeom>
        </p:spPr>
      </p:pic>
      <p:sp>
        <p:nvSpPr>
          <p:cNvPr id="6" name="箭號: 向下 5">
            <a:extLst>
              <a:ext uri="{FF2B5EF4-FFF2-40B4-BE49-F238E27FC236}">
                <a16:creationId xmlns:a16="http://schemas.microsoft.com/office/drawing/2014/main" id="{FCA029B4-9B36-C87D-BD61-039DC527E1D8}"/>
              </a:ext>
            </a:extLst>
          </p:cNvPr>
          <p:cNvSpPr/>
          <p:nvPr/>
        </p:nvSpPr>
        <p:spPr>
          <a:xfrm rot="16200000">
            <a:off x="5806221" y="4469840"/>
            <a:ext cx="579559" cy="643156"/>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DBF9EDD-5256-3C6E-C769-7639AC9D38B1}"/>
              </a:ext>
            </a:extLst>
          </p:cNvPr>
          <p:cNvPicPr>
            <a:picLocks noChangeAspect="1"/>
          </p:cNvPicPr>
          <p:nvPr/>
        </p:nvPicPr>
        <p:blipFill>
          <a:blip r:embed="rId3"/>
          <a:stretch>
            <a:fillRect/>
          </a:stretch>
        </p:blipFill>
        <p:spPr>
          <a:xfrm>
            <a:off x="6725131" y="4036934"/>
            <a:ext cx="4321116" cy="1493690"/>
          </a:xfrm>
          <a:prstGeom prst="rect">
            <a:avLst/>
          </a:prstGeom>
        </p:spPr>
      </p:pic>
      <p:sp>
        <p:nvSpPr>
          <p:cNvPr id="4" name="頁尾版面配置區 3">
            <a:extLst>
              <a:ext uri="{FF2B5EF4-FFF2-40B4-BE49-F238E27FC236}">
                <a16:creationId xmlns:a16="http://schemas.microsoft.com/office/drawing/2014/main" id="{18303053-EB27-8050-23A6-A79E960CF2E4}"/>
              </a:ext>
            </a:extLst>
          </p:cNvPr>
          <p:cNvSpPr>
            <a:spLocks noGrp="1"/>
          </p:cNvSpPr>
          <p:nvPr>
            <p:ph type="ftr" sz="quarter" idx="11"/>
          </p:nvPr>
        </p:nvSpPr>
        <p:spPr/>
        <p:txBody>
          <a:bodyPr/>
          <a:lstStyle/>
          <a:p>
            <a:r>
              <a:rPr lang="en-US" altLang="zh-TW" dirty="0"/>
              <a:t>16</a:t>
            </a:r>
            <a:endParaRPr lang="zh-TW" altLang="en-US" dirty="0"/>
          </a:p>
        </p:txBody>
      </p:sp>
    </p:spTree>
    <p:extLst>
      <p:ext uri="{BB962C8B-B14F-4D97-AF65-F5344CB8AC3E}">
        <p14:creationId xmlns:p14="http://schemas.microsoft.com/office/powerpoint/2010/main" val="29297132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7C45199-E59B-D9D3-039F-1903A367BE42}"/>
              </a:ext>
            </a:extLst>
          </p:cNvPr>
          <p:cNvSpPr>
            <a:spLocks noGrp="1"/>
          </p:cNvSpPr>
          <p:nvPr>
            <p:ph idx="1"/>
          </p:nvPr>
        </p:nvSpPr>
        <p:spPr>
          <a:xfrm>
            <a:off x="838200" y="1825625"/>
            <a:ext cx="4333875" cy="4351338"/>
          </a:xfrm>
        </p:spPr>
        <p:txBody>
          <a:bodyPr>
            <a:normAutofit/>
          </a:bodyPr>
          <a:lstStyle/>
          <a:p>
            <a:pPr>
              <a:lnSpc>
                <a:spcPct val="150000"/>
              </a:lnSpc>
              <a:buFont typeface="Wingdings" panose="05000000000000000000" pitchFamily="2" charset="2"/>
              <a:buChar char="p"/>
            </a:pPr>
            <a:r>
              <a:rPr lang="zh-TW" altLang="en-US" sz="2400" dirty="0">
                <a:latin typeface="標楷體" panose="03000509000000000000" pitchFamily="65" charset="-120"/>
                <a:ea typeface="標楷體" panose="03000509000000000000" pitchFamily="65" charset="-120"/>
              </a:rPr>
              <a:t>設計最終的訓練模型</a:t>
            </a:r>
          </a:p>
          <a:p>
            <a:pPr lvl="1">
              <a:lnSpc>
                <a:spcPct val="150000"/>
              </a:lnSpc>
            </a:pPr>
            <a:r>
              <a:rPr lang="zh-TW" altLang="en-US" sz="2000" dirty="0">
                <a:latin typeface="標楷體" panose="03000509000000000000" pitchFamily="65" charset="-120"/>
                <a:ea typeface="標楷體" panose="03000509000000000000" pitchFamily="65" charset="-120"/>
              </a:rPr>
              <a:t>主模型</a:t>
            </a:r>
            <a:endParaRPr lang="en-US" altLang="zh-TW" sz="2000" dirty="0">
              <a:latin typeface="標楷體" panose="03000509000000000000" pitchFamily="65" charset="-120"/>
              <a:ea typeface="標楷體" panose="03000509000000000000" pitchFamily="65" charset="-120"/>
            </a:endParaRPr>
          </a:p>
          <a:p>
            <a:pPr lvl="1">
              <a:lnSpc>
                <a:spcPct val="150000"/>
              </a:lnSpc>
            </a:pPr>
            <a:r>
              <a:rPr lang="zh-TW" altLang="en-US" sz="2000" dirty="0">
                <a:latin typeface="標楷體" panose="03000509000000000000" pitchFamily="65" charset="-120"/>
                <a:ea typeface="標楷體" panose="03000509000000000000" pitchFamily="65" charset="-120"/>
              </a:rPr>
              <a:t>輔助模型</a:t>
            </a:r>
          </a:p>
        </p:txBody>
      </p:sp>
      <p:sp>
        <p:nvSpPr>
          <p:cNvPr id="4" name="標題 1">
            <a:extLst>
              <a:ext uri="{FF2B5EF4-FFF2-40B4-BE49-F238E27FC236}">
                <a16:creationId xmlns:a16="http://schemas.microsoft.com/office/drawing/2014/main" id="{E8895185-DBF8-D159-3A93-333A01C41C35}"/>
              </a:ext>
            </a:extLst>
          </p:cNvPr>
          <p:cNvSpPr>
            <a:spLocks noGrp="1"/>
          </p:cNvSpPr>
          <p:nvPr>
            <p:ph type="title"/>
          </p:nvPr>
        </p:nvSpPr>
        <p:spPr>
          <a:xfrm>
            <a:off x="838200" y="365125"/>
            <a:ext cx="10515600" cy="1325563"/>
          </a:xfrm>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(10/14)</a:t>
            </a:r>
            <a:endParaRPr lang="zh-TW" altLang="en-US" dirty="0"/>
          </a:p>
        </p:txBody>
      </p:sp>
      <p:pic>
        <p:nvPicPr>
          <p:cNvPr id="6" name="圖片 5">
            <a:extLst>
              <a:ext uri="{FF2B5EF4-FFF2-40B4-BE49-F238E27FC236}">
                <a16:creationId xmlns:a16="http://schemas.microsoft.com/office/drawing/2014/main" id="{865657F8-0A1C-5222-8872-A8AC17B3BFE5}"/>
              </a:ext>
            </a:extLst>
          </p:cNvPr>
          <p:cNvPicPr>
            <a:picLocks noChangeAspect="1"/>
          </p:cNvPicPr>
          <p:nvPr/>
        </p:nvPicPr>
        <p:blipFill>
          <a:blip r:embed="rId2"/>
          <a:stretch>
            <a:fillRect/>
          </a:stretch>
        </p:blipFill>
        <p:spPr>
          <a:xfrm>
            <a:off x="5451401" y="2099878"/>
            <a:ext cx="5403998" cy="2658244"/>
          </a:xfrm>
          <a:prstGeom prst="rect">
            <a:avLst/>
          </a:prstGeom>
        </p:spPr>
      </p:pic>
      <p:sp>
        <p:nvSpPr>
          <p:cNvPr id="2" name="頁尾版面配置區 1">
            <a:extLst>
              <a:ext uri="{FF2B5EF4-FFF2-40B4-BE49-F238E27FC236}">
                <a16:creationId xmlns:a16="http://schemas.microsoft.com/office/drawing/2014/main" id="{A8BDF58B-9F85-FB8F-86B9-8F7699D436B4}"/>
              </a:ext>
            </a:extLst>
          </p:cNvPr>
          <p:cNvSpPr>
            <a:spLocks noGrp="1"/>
          </p:cNvSpPr>
          <p:nvPr>
            <p:ph type="ftr" sz="quarter" idx="11"/>
          </p:nvPr>
        </p:nvSpPr>
        <p:spPr/>
        <p:txBody>
          <a:bodyPr/>
          <a:lstStyle/>
          <a:p>
            <a:r>
              <a:rPr lang="en-US" altLang="zh-TW" dirty="0"/>
              <a:t>17</a:t>
            </a:r>
            <a:endParaRPr lang="zh-TW" altLang="en-US" dirty="0"/>
          </a:p>
        </p:txBody>
      </p:sp>
    </p:spTree>
    <p:extLst>
      <p:ext uri="{BB962C8B-B14F-4D97-AF65-F5344CB8AC3E}">
        <p14:creationId xmlns:p14="http://schemas.microsoft.com/office/powerpoint/2010/main" val="344315416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3DD018-0442-CA2C-D895-EC2C6AF7272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(11/14)</a:t>
            </a:r>
            <a:endParaRPr lang="zh-TW" altLang="en-US" dirty="0"/>
          </a:p>
        </p:txBody>
      </p:sp>
      <p:pic>
        <p:nvPicPr>
          <p:cNvPr id="5" name="內容版面配置區 4">
            <a:extLst>
              <a:ext uri="{FF2B5EF4-FFF2-40B4-BE49-F238E27FC236}">
                <a16:creationId xmlns:a16="http://schemas.microsoft.com/office/drawing/2014/main" id="{86B27842-2A79-8D22-1AAF-C2EA7BBA5BB8}"/>
              </a:ext>
            </a:extLst>
          </p:cNvPr>
          <p:cNvPicPr>
            <a:picLocks noGrp="1" noChangeAspect="1"/>
          </p:cNvPicPr>
          <p:nvPr>
            <p:ph idx="1"/>
          </p:nvPr>
        </p:nvPicPr>
        <p:blipFill>
          <a:blip r:embed="rId2"/>
          <a:stretch>
            <a:fillRect/>
          </a:stretch>
        </p:blipFill>
        <p:spPr>
          <a:xfrm>
            <a:off x="1821231" y="4201051"/>
            <a:ext cx="8595920" cy="1742642"/>
          </a:xfrm>
        </p:spPr>
      </p:pic>
      <p:sp>
        <p:nvSpPr>
          <p:cNvPr id="6" name="內容版面配置區 2">
            <a:extLst>
              <a:ext uri="{FF2B5EF4-FFF2-40B4-BE49-F238E27FC236}">
                <a16:creationId xmlns:a16="http://schemas.microsoft.com/office/drawing/2014/main" id="{72BF2876-24DB-0BB8-47E3-F3E3EDDBC4C0}"/>
              </a:ext>
            </a:extLst>
          </p:cNvPr>
          <p:cNvSpPr txBox="1">
            <a:spLocks/>
          </p:cNvSpPr>
          <p:nvPr/>
        </p:nvSpPr>
        <p:spPr>
          <a:xfrm>
            <a:off x="1624425" y="1695189"/>
            <a:ext cx="4161183" cy="2935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2400" dirty="0">
                <a:latin typeface="標楷體" panose="03000509000000000000" pitchFamily="65" charset="-120"/>
                <a:ea typeface="標楷體" panose="03000509000000000000" pitchFamily="65" charset="-120"/>
              </a:rPr>
              <a:t>主模型</a:t>
            </a:r>
            <a:endParaRPr lang="en-US" altLang="zh-TW" sz="2400" dirty="0">
              <a:latin typeface="標楷體" panose="03000509000000000000" pitchFamily="65" charset="-120"/>
              <a:ea typeface="標楷體" panose="03000509000000000000" pitchFamily="65" charset="-120"/>
            </a:endParaRPr>
          </a:p>
          <a:p>
            <a:pPr lvl="1">
              <a:lnSpc>
                <a:spcPct val="150000"/>
              </a:lnSpc>
            </a:pPr>
            <a:r>
              <a:rPr lang="zh-TW" altLang="en-US" sz="2000" dirty="0">
                <a:latin typeface="標楷體" panose="03000509000000000000" pitchFamily="65" charset="-120"/>
                <a:ea typeface="標楷體" panose="03000509000000000000" pitchFamily="65" charset="-120"/>
              </a:rPr>
              <a:t>輸入影像</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r>
              <a:rPr lang="en-US" altLang="zh-TW" sz="2000" dirty="0">
                <a:latin typeface="標楷體" panose="03000509000000000000" pitchFamily="65" charset="-120"/>
                <a:ea typeface="標楷體" panose="03000509000000000000" pitchFamily="65" charset="-120"/>
              </a:rPr>
              <a:t>128*128*3</a:t>
            </a:r>
          </a:p>
          <a:p>
            <a:pPr lvl="1">
              <a:lnSpc>
                <a:spcPct val="150000"/>
              </a:lnSpc>
            </a:pPr>
            <a:r>
              <a:rPr lang="zh-TW" altLang="en-US" sz="2000" dirty="0">
                <a:latin typeface="標楷體" panose="03000509000000000000" pitchFamily="65" charset="-120"/>
                <a:ea typeface="標楷體" panose="03000509000000000000" pitchFamily="65" charset="-120"/>
              </a:rPr>
              <a:t>包含</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捲積層、</a:t>
            </a:r>
            <a:r>
              <a:rPr lang="zh-TW" altLang="en-US" sz="2000" dirty="0">
                <a:solidFill>
                  <a:srgbClr val="FF0000"/>
                </a:solidFill>
                <a:latin typeface="標楷體" panose="03000509000000000000" pitchFamily="65" charset="-120"/>
                <a:ea typeface="標楷體" panose="03000509000000000000" pitchFamily="65" charset="-120"/>
              </a:rPr>
              <a:t>平均池化層</a:t>
            </a:r>
            <a:r>
              <a:rPr lang="zh-TW" altLang="en-US" sz="2000" dirty="0">
                <a:latin typeface="標楷體" panose="03000509000000000000" pitchFamily="65" charset="-120"/>
                <a:ea typeface="標楷體" panose="03000509000000000000" pitchFamily="65" charset="-120"/>
              </a:rPr>
              <a:t>、展平層</a:t>
            </a:r>
          </a:p>
          <a:p>
            <a:pPr lvl="1">
              <a:lnSpc>
                <a:spcPct val="150000"/>
              </a:lnSpc>
            </a:pPr>
            <a:r>
              <a:rPr lang="zh-TW" altLang="en-US" sz="2000" dirty="0">
                <a:latin typeface="標楷體" panose="03000509000000000000" pitchFamily="65" charset="-120"/>
                <a:ea typeface="標楷體" panose="03000509000000000000" pitchFamily="65" charset="-120"/>
              </a:rPr>
              <a:t>激勵函數</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r>
              <a:rPr lang="en-US" altLang="zh-TW" sz="2000" dirty="0" err="1">
                <a:latin typeface="標楷體" panose="03000509000000000000" pitchFamily="65" charset="-120"/>
                <a:ea typeface="標楷體" panose="03000509000000000000" pitchFamily="65" charset="-120"/>
              </a:rPr>
              <a:t>Relu</a:t>
            </a:r>
            <a:endParaRPr lang="zh-TW" altLang="en-US" sz="2000" dirty="0">
              <a:latin typeface="標楷體" panose="03000509000000000000" pitchFamily="65" charset="-120"/>
              <a:ea typeface="標楷體" panose="03000509000000000000" pitchFamily="65" charset="-120"/>
            </a:endParaRPr>
          </a:p>
        </p:txBody>
      </p:sp>
      <p:sp>
        <p:nvSpPr>
          <p:cNvPr id="7" name="內容版面配置區 2">
            <a:extLst>
              <a:ext uri="{FF2B5EF4-FFF2-40B4-BE49-F238E27FC236}">
                <a16:creationId xmlns:a16="http://schemas.microsoft.com/office/drawing/2014/main" id="{88AF0260-82B6-5F96-5036-4D95B7222E15}"/>
              </a:ext>
            </a:extLst>
          </p:cNvPr>
          <p:cNvSpPr txBox="1">
            <a:spLocks/>
          </p:cNvSpPr>
          <p:nvPr/>
        </p:nvSpPr>
        <p:spPr>
          <a:xfrm>
            <a:off x="5785608" y="2458408"/>
            <a:ext cx="5257800" cy="1742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zh-TW" altLang="en-US" sz="2000" dirty="0">
                <a:solidFill>
                  <a:srgbClr val="FF0000"/>
                </a:solidFill>
                <a:latin typeface="標楷體" panose="03000509000000000000" pitchFamily="65" charset="-120"/>
                <a:ea typeface="標楷體" panose="03000509000000000000" pitchFamily="65" charset="-120"/>
              </a:rPr>
              <a:t>殘差網路</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r>
              <a:rPr lang="en-US" altLang="zh-TW" sz="2000" dirty="0">
                <a:latin typeface="標楷體" panose="03000509000000000000" pitchFamily="65" charset="-120"/>
                <a:ea typeface="標楷體" panose="03000509000000000000" pitchFamily="65" charset="-120"/>
              </a:rPr>
              <a:t>4</a:t>
            </a:r>
            <a:r>
              <a:rPr lang="zh-TW" altLang="en-US" sz="2000" dirty="0">
                <a:latin typeface="標楷體" panose="03000509000000000000" pitchFamily="65" charset="-120"/>
                <a:ea typeface="標楷體" panose="03000509000000000000" pitchFamily="65" charset="-120"/>
              </a:rPr>
              <a:t>個</a:t>
            </a:r>
            <a:endParaRPr lang="en-US" altLang="zh-TW" sz="2000" dirty="0">
              <a:latin typeface="標楷體" panose="03000509000000000000" pitchFamily="65" charset="-120"/>
              <a:ea typeface="標楷體" panose="03000509000000000000" pitchFamily="65" charset="-120"/>
            </a:endParaRPr>
          </a:p>
          <a:p>
            <a:pPr lvl="1">
              <a:lnSpc>
                <a:spcPct val="150000"/>
              </a:lnSpc>
            </a:pPr>
            <a:r>
              <a:rPr lang="zh-TW" altLang="en-US" sz="2000" dirty="0">
                <a:solidFill>
                  <a:srgbClr val="FF0000"/>
                </a:solidFill>
                <a:latin typeface="標楷體" panose="03000509000000000000" pitchFamily="65" charset="-120"/>
                <a:ea typeface="標楷體" panose="03000509000000000000" pitchFamily="65" charset="-120"/>
              </a:rPr>
              <a:t>遷移網路</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r>
              <a:rPr lang="en-US" altLang="zh-TW" sz="2000" dirty="0">
                <a:latin typeface="標楷體" panose="03000509000000000000" pitchFamily="65" charset="-120"/>
                <a:ea typeface="標楷體" panose="03000509000000000000" pitchFamily="65" charset="-120"/>
              </a:rPr>
              <a:t>4</a:t>
            </a:r>
            <a:r>
              <a:rPr lang="zh-TW" altLang="en-US" sz="2000" dirty="0">
                <a:latin typeface="標楷體" panose="03000509000000000000" pitchFamily="65" charset="-120"/>
                <a:ea typeface="標楷體" panose="03000509000000000000" pitchFamily="65" charset="-120"/>
              </a:rPr>
              <a:t>個，每一個遷移網路由三個捲積、歸一化和激勵函數組成</a:t>
            </a:r>
            <a:endParaRPr lang="en-US" altLang="zh-TW" sz="2000" dirty="0">
              <a:latin typeface="標楷體" panose="03000509000000000000" pitchFamily="65" charset="-120"/>
              <a:ea typeface="標楷體" panose="03000509000000000000" pitchFamily="65" charset="-120"/>
            </a:endParaRPr>
          </a:p>
        </p:txBody>
      </p:sp>
      <p:sp>
        <p:nvSpPr>
          <p:cNvPr id="3" name="頁尾版面配置區 2">
            <a:extLst>
              <a:ext uri="{FF2B5EF4-FFF2-40B4-BE49-F238E27FC236}">
                <a16:creationId xmlns:a16="http://schemas.microsoft.com/office/drawing/2014/main" id="{E918812B-1C06-E44E-7BA8-0C4B61825AA5}"/>
              </a:ext>
            </a:extLst>
          </p:cNvPr>
          <p:cNvSpPr>
            <a:spLocks noGrp="1"/>
          </p:cNvSpPr>
          <p:nvPr>
            <p:ph type="ftr" sz="quarter" idx="11"/>
          </p:nvPr>
        </p:nvSpPr>
        <p:spPr/>
        <p:txBody>
          <a:bodyPr/>
          <a:lstStyle/>
          <a:p>
            <a:r>
              <a:rPr lang="en-US" altLang="zh-TW" dirty="0"/>
              <a:t>18</a:t>
            </a:r>
            <a:endParaRPr lang="zh-TW" altLang="en-US" dirty="0"/>
          </a:p>
        </p:txBody>
      </p:sp>
    </p:spTree>
    <p:extLst>
      <p:ext uri="{BB962C8B-B14F-4D97-AF65-F5344CB8AC3E}">
        <p14:creationId xmlns:p14="http://schemas.microsoft.com/office/powerpoint/2010/main" val="29816894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45750C-FFE6-D517-E77A-F5A9E7639E4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大綱</a:t>
            </a:r>
          </a:p>
        </p:txBody>
      </p:sp>
      <p:sp>
        <p:nvSpPr>
          <p:cNvPr id="3" name="內容版面配置區 2">
            <a:extLst>
              <a:ext uri="{FF2B5EF4-FFF2-40B4-BE49-F238E27FC236}">
                <a16:creationId xmlns:a16="http://schemas.microsoft.com/office/drawing/2014/main" id="{BE4F739D-78A6-3167-985D-6DDCE40EF5A9}"/>
              </a:ext>
            </a:extLst>
          </p:cNvPr>
          <p:cNvSpPr>
            <a:spLocks noGrp="1"/>
          </p:cNvSpPr>
          <p:nvPr>
            <p:ph idx="1"/>
          </p:nvPr>
        </p:nvSpPr>
        <p:spPr/>
        <p:txBody>
          <a:bodyPr>
            <a:normAutofit/>
          </a:bodyPr>
          <a:lstStyle/>
          <a:p>
            <a:pPr>
              <a:lnSpc>
                <a:spcPct val="150000"/>
              </a:lnSpc>
            </a:pPr>
            <a:r>
              <a:rPr lang="zh-TW" altLang="en-US" sz="2400" dirty="0">
                <a:latin typeface="標楷體" panose="03000509000000000000" pitchFamily="65" charset="-120"/>
                <a:ea typeface="標楷體" panose="03000509000000000000" pitchFamily="65" charset="-120"/>
              </a:rPr>
              <a:t>摘要</a:t>
            </a:r>
            <a:endParaRPr lang="en-US" altLang="zh-TW" sz="2400" dirty="0">
              <a:latin typeface="標楷體" panose="03000509000000000000" pitchFamily="65" charset="-120"/>
              <a:ea typeface="標楷體" panose="03000509000000000000" pitchFamily="65" charset="-120"/>
            </a:endParaRPr>
          </a:p>
          <a:p>
            <a:pPr>
              <a:lnSpc>
                <a:spcPct val="150000"/>
              </a:lnSpc>
            </a:pPr>
            <a:r>
              <a:rPr lang="zh-TW" altLang="en-US" sz="2400" dirty="0">
                <a:latin typeface="標楷體" panose="03000509000000000000" pitchFamily="65" charset="-120"/>
                <a:ea typeface="標楷體" panose="03000509000000000000" pitchFamily="65" charset="-120"/>
              </a:rPr>
              <a:t>介紹</a:t>
            </a:r>
            <a:endParaRPr lang="en-US" altLang="zh-TW" sz="2400" dirty="0">
              <a:latin typeface="標楷體" panose="03000509000000000000" pitchFamily="65" charset="-120"/>
              <a:ea typeface="標楷體" panose="03000509000000000000" pitchFamily="65" charset="-120"/>
            </a:endParaRPr>
          </a:p>
          <a:p>
            <a:pPr>
              <a:lnSpc>
                <a:spcPct val="150000"/>
              </a:lnSpc>
            </a:pPr>
            <a:r>
              <a:rPr lang="zh-TW" altLang="en-US" sz="2400" dirty="0">
                <a:latin typeface="標楷體" panose="03000509000000000000" pitchFamily="65" charset="-120"/>
                <a:ea typeface="標楷體" panose="03000509000000000000" pitchFamily="65" charset="-120"/>
              </a:rPr>
              <a:t>方法及模型</a:t>
            </a:r>
            <a:endParaRPr lang="en-US" altLang="zh-TW" sz="2400" dirty="0">
              <a:latin typeface="標楷體" panose="03000509000000000000" pitchFamily="65" charset="-120"/>
              <a:ea typeface="標楷體" panose="03000509000000000000" pitchFamily="65" charset="-120"/>
            </a:endParaRPr>
          </a:p>
          <a:p>
            <a:pPr>
              <a:lnSpc>
                <a:spcPct val="150000"/>
              </a:lnSpc>
            </a:pPr>
            <a:r>
              <a:rPr lang="zh-TW" altLang="en-US" sz="2400" dirty="0">
                <a:latin typeface="標楷體" panose="03000509000000000000" pitchFamily="65" charset="-120"/>
                <a:ea typeface="標楷體" panose="03000509000000000000" pitchFamily="65" charset="-120"/>
              </a:rPr>
              <a:t>資料集與實驗結果</a:t>
            </a:r>
            <a:endParaRPr lang="en-US" altLang="zh-TW" sz="2400" dirty="0">
              <a:latin typeface="標楷體" panose="03000509000000000000" pitchFamily="65" charset="-120"/>
              <a:ea typeface="標楷體" panose="03000509000000000000" pitchFamily="65" charset="-120"/>
            </a:endParaRPr>
          </a:p>
          <a:p>
            <a:pPr>
              <a:lnSpc>
                <a:spcPct val="150000"/>
              </a:lnSpc>
            </a:pPr>
            <a:r>
              <a:rPr lang="zh-TW" altLang="en-US" sz="2400" dirty="0">
                <a:latin typeface="標楷體" panose="03000509000000000000" pitchFamily="65" charset="-120"/>
                <a:ea typeface="標楷體" panose="03000509000000000000" pitchFamily="65" charset="-120"/>
              </a:rPr>
              <a:t>總結</a:t>
            </a:r>
            <a:endParaRPr lang="en-US" altLang="zh-TW" sz="2400" dirty="0">
              <a:latin typeface="標楷體" panose="03000509000000000000" pitchFamily="65" charset="-120"/>
              <a:ea typeface="標楷體" panose="03000509000000000000" pitchFamily="65" charset="-120"/>
            </a:endParaRPr>
          </a:p>
          <a:p>
            <a:pPr>
              <a:lnSpc>
                <a:spcPct val="150000"/>
              </a:lnSpc>
            </a:pPr>
            <a:r>
              <a:rPr lang="zh-TW" altLang="en-US" sz="2400" dirty="0">
                <a:latin typeface="標楷體" panose="03000509000000000000" pitchFamily="65" charset="-120"/>
                <a:ea typeface="標楷體" panose="03000509000000000000" pitchFamily="65" charset="-120"/>
              </a:rPr>
              <a:t>論文實作</a:t>
            </a:r>
            <a:endParaRPr lang="en-US" altLang="zh-TW" sz="2400" dirty="0">
              <a:latin typeface="標楷體" panose="03000509000000000000" pitchFamily="65" charset="-120"/>
              <a:ea typeface="標楷體" panose="03000509000000000000" pitchFamily="65" charset="-120"/>
            </a:endParaRPr>
          </a:p>
        </p:txBody>
      </p:sp>
      <p:sp>
        <p:nvSpPr>
          <p:cNvPr id="4" name="頁尾版面配置區 3">
            <a:extLst>
              <a:ext uri="{FF2B5EF4-FFF2-40B4-BE49-F238E27FC236}">
                <a16:creationId xmlns:a16="http://schemas.microsoft.com/office/drawing/2014/main" id="{1E5E1AD6-8019-5B54-5B00-A79B0CD61FAF}"/>
              </a:ext>
            </a:extLst>
          </p:cNvPr>
          <p:cNvSpPr>
            <a:spLocks noGrp="1"/>
          </p:cNvSpPr>
          <p:nvPr>
            <p:ph type="ftr" sz="quarter" idx="11"/>
          </p:nvPr>
        </p:nvSpPr>
        <p:spPr/>
        <p:txBody>
          <a:bodyPr/>
          <a:lstStyle/>
          <a:p>
            <a:r>
              <a:rPr lang="en-US" altLang="zh-TW" dirty="0"/>
              <a:t>1</a:t>
            </a:r>
            <a:endParaRPr lang="zh-TW" altLang="en-US" dirty="0"/>
          </a:p>
        </p:txBody>
      </p:sp>
    </p:spTree>
    <p:extLst>
      <p:ext uri="{BB962C8B-B14F-4D97-AF65-F5344CB8AC3E}">
        <p14:creationId xmlns:p14="http://schemas.microsoft.com/office/powerpoint/2010/main" val="9103972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B99790-DD78-C772-F122-83E37218851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(12/14)</a:t>
            </a:r>
            <a:endParaRPr lang="zh-TW" altLang="en-US" dirty="0"/>
          </a:p>
        </p:txBody>
      </p:sp>
      <p:sp>
        <p:nvSpPr>
          <p:cNvPr id="3" name="內容版面配置區 2">
            <a:extLst>
              <a:ext uri="{FF2B5EF4-FFF2-40B4-BE49-F238E27FC236}">
                <a16:creationId xmlns:a16="http://schemas.microsoft.com/office/drawing/2014/main" id="{AFA00AC9-E0C5-F172-638D-824E13F8A6C3}"/>
              </a:ext>
            </a:extLst>
          </p:cNvPr>
          <p:cNvSpPr>
            <a:spLocks noGrp="1"/>
          </p:cNvSpPr>
          <p:nvPr>
            <p:ph idx="1"/>
          </p:nvPr>
        </p:nvSpPr>
        <p:spPr/>
        <p:txBody>
          <a:bodyPr>
            <a:normAutofit/>
          </a:bodyPr>
          <a:lstStyle/>
          <a:p>
            <a:pPr>
              <a:lnSpc>
                <a:spcPct val="150000"/>
              </a:lnSpc>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Average-Pooling</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(Flatten</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層前</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保留整體的數據特徵</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Layer-normalization</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卷積層與卷積層之間</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lvl="1">
              <a:lnSpc>
                <a:spcPct val="1500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Batch-normalization</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是對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batch size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進行標準化，對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batch size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的大小比較敏感，</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batch size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很小的時候，其梯度不夠穩定，效果反而不好</a:t>
            </a:r>
          </a:p>
          <a:p>
            <a:pPr lvl="1">
              <a:lnSpc>
                <a:spcPct val="1500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Layer-normalization</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是針對</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一層網路所有的神經元做資料標準化</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，因此對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batch size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的大小並不敏感</a:t>
            </a:r>
          </a:p>
        </p:txBody>
      </p:sp>
      <p:sp>
        <p:nvSpPr>
          <p:cNvPr id="4" name="頁尾版面配置區 3">
            <a:extLst>
              <a:ext uri="{FF2B5EF4-FFF2-40B4-BE49-F238E27FC236}">
                <a16:creationId xmlns:a16="http://schemas.microsoft.com/office/drawing/2014/main" id="{C0B0F851-3B4C-9AE3-CB77-C532B43DAC4F}"/>
              </a:ext>
            </a:extLst>
          </p:cNvPr>
          <p:cNvSpPr>
            <a:spLocks noGrp="1"/>
          </p:cNvSpPr>
          <p:nvPr>
            <p:ph type="ftr" sz="quarter" idx="11"/>
          </p:nvPr>
        </p:nvSpPr>
        <p:spPr/>
        <p:txBody>
          <a:bodyPr/>
          <a:lstStyle/>
          <a:p>
            <a:r>
              <a:rPr lang="en-US" altLang="zh-TW" dirty="0"/>
              <a:t>19</a:t>
            </a:r>
            <a:endParaRPr lang="zh-TW" altLang="en-US" dirty="0"/>
          </a:p>
        </p:txBody>
      </p:sp>
    </p:spTree>
    <p:extLst>
      <p:ext uri="{BB962C8B-B14F-4D97-AF65-F5344CB8AC3E}">
        <p14:creationId xmlns:p14="http://schemas.microsoft.com/office/powerpoint/2010/main" val="21363649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D35E0F-1121-2EED-C7EA-3FBD101CEF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(13/14)</a:t>
            </a:r>
            <a:endParaRPr lang="zh-TW" altLang="en-US" dirty="0"/>
          </a:p>
        </p:txBody>
      </p:sp>
      <p:pic>
        <p:nvPicPr>
          <p:cNvPr id="4" name="內容版面配置區 3">
            <a:extLst>
              <a:ext uri="{FF2B5EF4-FFF2-40B4-BE49-F238E27FC236}">
                <a16:creationId xmlns:a16="http://schemas.microsoft.com/office/drawing/2014/main" id="{CCEA8701-E4A8-9B66-CA53-359886532EA6}"/>
              </a:ext>
            </a:extLst>
          </p:cNvPr>
          <p:cNvPicPr>
            <a:picLocks noGrp="1" noChangeAspect="1"/>
          </p:cNvPicPr>
          <p:nvPr>
            <p:ph idx="1"/>
          </p:nvPr>
        </p:nvPicPr>
        <p:blipFill>
          <a:blip r:embed="rId2"/>
          <a:stretch>
            <a:fillRect/>
          </a:stretch>
        </p:blipFill>
        <p:spPr>
          <a:xfrm>
            <a:off x="1190869" y="2991160"/>
            <a:ext cx="5990106" cy="1361040"/>
          </a:xfrm>
          <a:prstGeom prst="rect">
            <a:avLst/>
          </a:prstGeom>
        </p:spPr>
      </p:pic>
      <p:sp>
        <p:nvSpPr>
          <p:cNvPr id="7" name="內容版面配置區 2">
            <a:extLst>
              <a:ext uri="{FF2B5EF4-FFF2-40B4-BE49-F238E27FC236}">
                <a16:creationId xmlns:a16="http://schemas.microsoft.com/office/drawing/2014/main" id="{4B119A8C-1A9F-625B-FFB5-F294312D8EE4}"/>
              </a:ext>
            </a:extLst>
          </p:cNvPr>
          <p:cNvSpPr txBox="1">
            <a:spLocks/>
          </p:cNvSpPr>
          <p:nvPr/>
        </p:nvSpPr>
        <p:spPr>
          <a:xfrm>
            <a:off x="3219134" y="2424418"/>
            <a:ext cx="1933575" cy="566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TW" altLang="en-US" sz="2000" dirty="0">
                <a:latin typeface="標楷體" panose="03000509000000000000" pitchFamily="65" charset="-120"/>
                <a:ea typeface="標楷體" panose="03000509000000000000" pitchFamily="65" charset="-120"/>
              </a:rPr>
              <a:t>殘差網路</a:t>
            </a:r>
            <a:endParaRPr lang="en-US" altLang="zh-TW" sz="2000" dirty="0">
              <a:latin typeface="標楷體" panose="03000509000000000000" pitchFamily="65" charset="-120"/>
              <a:ea typeface="標楷體" panose="03000509000000000000" pitchFamily="65" charset="-120"/>
            </a:endParaRPr>
          </a:p>
        </p:txBody>
      </p:sp>
      <p:pic>
        <p:nvPicPr>
          <p:cNvPr id="10" name="圖片 9">
            <a:extLst>
              <a:ext uri="{FF2B5EF4-FFF2-40B4-BE49-F238E27FC236}">
                <a16:creationId xmlns:a16="http://schemas.microsoft.com/office/drawing/2014/main" id="{6A89DD8A-68A1-9B57-FD21-65439E66C555}"/>
              </a:ext>
            </a:extLst>
          </p:cNvPr>
          <p:cNvPicPr>
            <a:picLocks noChangeAspect="1"/>
          </p:cNvPicPr>
          <p:nvPr/>
        </p:nvPicPr>
        <p:blipFill>
          <a:blip r:embed="rId3"/>
          <a:stretch>
            <a:fillRect/>
          </a:stretch>
        </p:blipFill>
        <p:spPr>
          <a:xfrm rot="5400000">
            <a:off x="7851419" y="2453388"/>
            <a:ext cx="3548932" cy="2436580"/>
          </a:xfrm>
          <a:prstGeom prst="rect">
            <a:avLst/>
          </a:prstGeom>
        </p:spPr>
      </p:pic>
      <p:sp>
        <p:nvSpPr>
          <p:cNvPr id="11" name="內容版面配置區 2">
            <a:extLst>
              <a:ext uri="{FF2B5EF4-FFF2-40B4-BE49-F238E27FC236}">
                <a16:creationId xmlns:a16="http://schemas.microsoft.com/office/drawing/2014/main" id="{37703950-A6EE-BCD2-2B31-E610C3A7106C}"/>
              </a:ext>
            </a:extLst>
          </p:cNvPr>
          <p:cNvSpPr txBox="1">
            <a:spLocks/>
          </p:cNvSpPr>
          <p:nvPr/>
        </p:nvSpPr>
        <p:spPr>
          <a:xfrm>
            <a:off x="8659097" y="1373814"/>
            <a:ext cx="1933575" cy="523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TW" altLang="en-US" sz="2000" dirty="0">
                <a:latin typeface="標楷體" panose="03000509000000000000" pitchFamily="65" charset="-120"/>
                <a:ea typeface="標楷體" panose="03000509000000000000" pitchFamily="65" charset="-120"/>
              </a:rPr>
              <a:t>遷移網路</a:t>
            </a:r>
            <a:endParaRPr lang="en-US" altLang="zh-TW" sz="2000" dirty="0">
              <a:latin typeface="標楷體" panose="03000509000000000000" pitchFamily="65" charset="-120"/>
              <a:ea typeface="標楷體" panose="03000509000000000000" pitchFamily="65" charset="-120"/>
            </a:endParaRPr>
          </a:p>
        </p:txBody>
      </p:sp>
      <p:sp>
        <p:nvSpPr>
          <p:cNvPr id="3" name="頁尾版面配置區 2">
            <a:extLst>
              <a:ext uri="{FF2B5EF4-FFF2-40B4-BE49-F238E27FC236}">
                <a16:creationId xmlns:a16="http://schemas.microsoft.com/office/drawing/2014/main" id="{252FCAC2-ACD3-649A-1D72-D01E4760E685}"/>
              </a:ext>
            </a:extLst>
          </p:cNvPr>
          <p:cNvSpPr>
            <a:spLocks noGrp="1"/>
          </p:cNvSpPr>
          <p:nvPr>
            <p:ph type="ftr" sz="quarter" idx="11"/>
          </p:nvPr>
        </p:nvSpPr>
        <p:spPr/>
        <p:txBody>
          <a:bodyPr/>
          <a:lstStyle/>
          <a:p>
            <a:r>
              <a:rPr lang="en-US" altLang="zh-TW" dirty="0"/>
              <a:t>20</a:t>
            </a:r>
            <a:endParaRPr lang="zh-TW" altLang="en-US" dirty="0"/>
          </a:p>
        </p:txBody>
      </p:sp>
    </p:spTree>
    <p:extLst>
      <p:ext uri="{BB962C8B-B14F-4D97-AF65-F5344CB8AC3E}">
        <p14:creationId xmlns:p14="http://schemas.microsoft.com/office/powerpoint/2010/main" val="137088001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5B17076-A604-0973-A726-B3AD7D8B1833}"/>
              </a:ext>
            </a:extLst>
          </p:cNvPr>
          <p:cNvSpPr>
            <a:spLocks noGrp="1"/>
          </p:cNvSpPr>
          <p:nvPr>
            <p:ph idx="1"/>
          </p:nvPr>
        </p:nvSpPr>
        <p:spPr>
          <a:xfrm>
            <a:off x="838200" y="1625818"/>
            <a:ext cx="7054516" cy="4667250"/>
          </a:xfrm>
        </p:spPr>
        <p:txBody>
          <a:bodyPr>
            <a:normAutofit/>
          </a:bodyPr>
          <a:lstStyle/>
          <a:p>
            <a:pPr>
              <a:lnSpc>
                <a:spcPct val="150000"/>
              </a:lnSpc>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輔助模型</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輸入影像</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128*128*3</a:t>
            </a: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包含</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捲積層、最大池化層、展平層</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激勵函數</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Relu</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步幅</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a:t>
            </a: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MaxPooling</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(Flatten</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層前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p>
          <a:p>
            <a:pPr lvl="2">
              <a:lnSpc>
                <a:spcPct val="150000"/>
              </a:lnSpc>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選出分類辨識度更好的特徵</a:t>
            </a:r>
          </a:p>
          <a:p>
            <a:pPr lvl="2">
              <a:lnSpc>
                <a:spcPct val="150000"/>
              </a:lnSpc>
            </a:pPr>
            <a:endParaRPr lang="zh-TW" altLang="en-US" sz="1800"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標題 1">
            <a:extLst>
              <a:ext uri="{FF2B5EF4-FFF2-40B4-BE49-F238E27FC236}">
                <a16:creationId xmlns:a16="http://schemas.microsoft.com/office/drawing/2014/main" id="{8C34B928-B6B6-E1B3-B489-C93E75AA831D}"/>
              </a:ext>
            </a:extLst>
          </p:cNvPr>
          <p:cNvSpPr>
            <a:spLocks noGrp="1"/>
          </p:cNvSpPr>
          <p:nvPr>
            <p:ph type="title"/>
          </p:nvPr>
        </p:nvSpPr>
        <p:spPr>
          <a:xfrm>
            <a:off x="838200" y="365125"/>
            <a:ext cx="10515600" cy="1325563"/>
          </a:xfrm>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(14/14)</a:t>
            </a:r>
            <a:endParaRPr lang="zh-TW" altLang="en-US" dirty="0"/>
          </a:p>
        </p:txBody>
      </p:sp>
      <p:pic>
        <p:nvPicPr>
          <p:cNvPr id="6" name="圖片 5">
            <a:extLst>
              <a:ext uri="{FF2B5EF4-FFF2-40B4-BE49-F238E27FC236}">
                <a16:creationId xmlns:a16="http://schemas.microsoft.com/office/drawing/2014/main" id="{BF2DC510-4315-B748-A7AD-30597C114E17}"/>
              </a:ext>
            </a:extLst>
          </p:cNvPr>
          <p:cNvPicPr>
            <a:picLocks noChangeAspect="1"/>
          </p:cNvPicPr>
          <p:nvPr/>
        </p:nvPicPr>
        <p:blipFill>
          <a:blip r:embed="rId2"/>
          <a:stretch>
            <a:fillRect/>
          </a:stretch>
        </p:blipFill>
        <p:spPr>
          <a:xfrm rot="5400000">
            <a:off x="6197143" y="2603288"/>
            <a:ext cx="6184950" cy="1651424"/>
          </a:xfrm>
          <a:prstGeom prst="rect">
            <a:avLst/>
          </a:prstGeom>
        </p:spPr>
      </p:pic>
      <p:sp>
        <p:nvSpPr>
          <p:cNvPr id="2" name="頁尾版面配置區 1">
            <a:extLst>
              <a:ext uri="{FF2B5EF4-FFF2-40B4-BE49-F238E27FC236}">
                <a16:creationId xmlns:a16="http://schemas.microsoft.com/office/drawing/2014/main" id="{CC78761D-980A-4225-B481-32042137380C}"/>
              </a:ext>
            </a:extLst>
          </p:cNvPr>
          <p:cNvSpPr>
            <a:spLocks noGrp="1"/>
          </p:cNvSpPr>
          <p:nvPr>
            <p:ph type="ftr" sz="quarter" idx="11"/>
          </p:nvPr>
        </p:nvSpPr>
        <p:spPr/>
        <p:txBody>
          <a:bodyPr/>
          <a:lstStyle/>
          <a:p>
            <a:r>
              <a:rPr lang="en-US" altLang="zh-TW" dirty="0"/>
              <a:t>21</a:t>
            </a:r>
            <a:endParaRPr lang="zh-TW" altLang="en-US" dirty="0"/>
          </a:p>
        </p:txBody>
      </p:sp>
    </p:spTree>
    <p:extLst>
      <p:ext uri="{BB962C8B-B14F-4D97-AF65-F5344CB8AC3E}">
        <p14:creationId xmlns:p14="http://schemas.microsoft.com/office/powerpoint/2010/main" val="9918061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C71469-4C54-B9CD-08F4-5BBD56632ECE}"/>
              </a:ext>
            </a:extLst>
          </p:cNvPr>
          <p:cNvSpPr>
            <a:spLocks noGrp="1"/>
          </p:cNvSpPr>
          <p:nvPr>
            <p:ph type="title"/>
          </p:nvPr>
        </p:nvSpPr>
        <p:spPr/>
        <p:txBody>
          <a:bodyPr/>
          <a:lstStyle/>
          <a:p>
            <a:r>
              <a:rPr lang="zh-TW" altLang="en-US" sz="4400" dirty="0">
                <a:latin typeface="標楷體" panose="03000509000000000000" pitchFamily="65" charset="-120"/>
                <a:ea typeface="標楷體" panose="03000509000000000000" pitchFamily="65" charset="-120"/>
              </a:rPr>
              <a:t>資料集與實驗結果</a:t>
            </a:r>
            <a:r>
              <a:rPr lang="en-US" altLang="zh-TW" dirty="0">
                <a:latin typeface="標楷體" panose="03000509000000000000" pitchFamily="65" charset="-120"/>
                <a:ea typeface="標楷體" panose="03000509000000000000" pitchFamily="65" charset="-120"/>
              </a:rPr>
              <a:t>(1/7)</a:t>
            </a:r>
            <a:endParaRPr lang="zh-TW" altLang="en-US" dirty="0"/>
          </a:p>
        </p:txBody>
      </p:sp>
      <p:sp>
        <p:nvSpPr>
          <p:cNvPr id="3" name="內容版面配置區 2">
            <a:extLst>
              <a:ext uri="{FF2B5EF4-FFF2-40B4-BE49-F238E27FC236}">
                <a16:creationId xmlns:a16="http://schemas.microsoft.com/office/drawing/2014/main" id="{46988278-3A44-EC45-7B8F-6AFA1CFC9AF5}"/>
              </a:ext>
            </a:extLst>
          </p:cNvPr>
          <p:cNvSpPr>
            <a:spLocks noGrp="1"/>
          </p:cNvSpPr>
          <p:nvPr>
            <p:ph idx="1"/>
          </p:nvPr>
        </p:nvSpPr>
        <p:spPr>
          <a:xfrm>
            <a:off x="838200" y="1690688"/>
            <a:ext cx="7134225" cy="4667250"/>
          </a:xfrm>
        </p:spPr>
        <p:txBody>
          <a:bodyPr>
            <a:normAutofit/>
          </a:bodyPr>
          <a:lstStyle/>
          <a:p>
            <a:pPr>
              <a:lnSpc>
                <a:spcPct val="150000"/>
              </a:lnSpc>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資料集</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p"/>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Ultra Wild Field(UWF) dataset</a:t>
            </a:r>
          </a:p>
          <a:p>
            <a:pPr lvl="1">
              <a:lnSpc>
                <a:spcPct val="150000"/>
              </a:lnSpc>
              <a:buFont typeface="Wingdings" panose="05000000000000000000" pitchFamily="2" charset="2"/>
              <a:buChar char="p"/>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Asia Pacific Tele-Ophthalmology Society (APTOS) dataset</a:t>
            </a:r>
          </a:p>
          <a:p>
            <a:pPr lvl="1">
              <a:lnSpc>
                <a:spcPct val="150000"/>
              </a:lnSpc>
              <a:buFont typeface="Wingdings" panose="05000000000000000000" pitchFamily="2" charset="2"/>
              <a:buChar char="p"/>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MESSIDOR-2</a:t>
            </a:r>
          </a:p>
          <a:p>
            <a:pPr>
              <a:lnSpc>
                <a:spcPct val="150000"/>
              </a:lnSpc>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訓練、驗證、測試</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p"/>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80%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a:t>
            </a:r>
          </a:p>
          <a:p>
            <a:pPr marL="0" indent="0">
              <a:lnSpc>
                <a:spcPct val="150000"/>
              </a:lnSpc>
              <a:buNone/>
            </a:pP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圖片 4">
            <a:extLst>
              <a:ext uri="{FF2B5EF4-FFF2-40B4-BE49-F238E27FC236}">
                <a16:creationId xmlns:a16="http://schemas.microsoft.com/office/drawing/2014/main" id="{70507F62-6781-80BC-B2F7-4484C5BCE8C0}"/>
              </a:ext>
            </a:extLst>
          </p:cNvPr>
          <p:cNvPicPr>
            <a:picLocks noChangeAspect="1"/>
          </p:cNvPicPr>
          <p:nvPr/>
        </p:nvPicPr>
        <p:blipFill>
          <a:blip r:embed="rId2"/>
          <a:stretch>
            <a:fillRect/>
          </a:stretch>
        </p:blipFill>
        <p:spPr>
          <a:xfrm>
            <a:off x="8153400" y="1690688"/>
            <a:ext cx="2927794" cy="1071652"/>
          </a:xfrm>
          <a:prstGeom prst="rect">
            <a:avLst/>
          </a:prstGeom>
        </p:spPr>
      </p:pic>
      <p:pic>
        <p:nvPicPr>
          <p:cNvPr id="7" name="圖片 6">
            <a:extLst>
              <a:ext uri="{FF2B5EF4-FFF2-40B4-BE49-F238E27FC236}">
                <a16:creationId xmlns:a16="http://schemas.microsoft.com/office/drawing/2014/main" id="{DE16BE07-FD8C-7166-9761-FF754EF6CC10}"/>
              </a:ext>
            </a:extLst>
          </p:cNvPr>
          <p:cNvPicPr>
            <a:picLocks noChangeAspect="1"/>
          </p:cNvPicPr>
          <p:nvPr/>
        </p:nvPicPr>
        <p:blipFill>
          <a:blip r:embed="rId3"/>
          <a:stretch>
            <a:fillRect/>
          </a:stretch>
        </p:blipFill>
        <p:spPr>
          <a:xfrm>
            <a:off x="8509118" y="4576206"/>
            <a:ext cx="2216358" cy="1332034"/>
          </a:xfrm>
          <a:prstGeom prst="rect">
            <a:avLst/>
          </a:prstGeom>
        </p:spPr>
      </p:pic>
      <p:pic>
        <p:nvPicPr>
          <p:cNvPr id="9" name="圖片 8">
            <a:extLst>
              <a:ext uri="{FF2B5EF4-FFF2-40B4-BE49-F238E27FC236}">
                <a16:creationId xmlns:a16="http://schemas.microsoft.com/office/drawing/2014/main" id="{CD52A20A-4890-88F3-3EA0-42DFED099399}"/>
              </a:ext>
            </a:extLst>
          </p:cNvPr>
          <p:cNvPicPr>
            <a:picLocks noChangeAspect="1"/>
          </p:cNvPicPr>
          <p:nvPr/>
        </p:nvPicPr>
        <p:blipFill>
          <a:blip r:embed="rId4"/>
          <a:stretch>
            <a:fillRect/>
          </a:stretch>
        </p:blipFill>
        <p:spPr>
          <a:xfrm>
            <a:off x="8132423" y="3212305"/>
            <a:ext cx="2927500" cy="915792"/>
          </a:xfrm>
          <a:prstGeom prst="rect">
            <a:avLst/>
          </a:prstGeom>
        </p:spPr>
      </p:pic>
      <p:sp>
        <p:nvSpPr>
          <p:cNvPr id="4" name="頁尾版面配置區 3">
            <a:extLst>
              <a:ext uri="{FF2B5EF4-FFF2-40B4-BE49-F238E27FC236}">
                <a16:creationId xmlns:a16="http://schemas.microsoft.com/office/drawing/2014/main" id="{2090480B-9E74-B804-EF4E-E08437068F69}"/>
              </a:ext>
            </a:extLst>
          </p:cNvPr>
          <p:cNvSpPr>
            <a:spLocks noGrp="1"/>
          </p:cNvSpPr>
          <p:nvPr>
            <p:ph type="ftr" sz="quarter" idx="11"/>
          </p:nvPr>
        </p:nvSpPr>
        <p:spPr/>
        <p:txBody>
          <a:bodyPr/>
          <a:lstStyle/>
          <a:p>
            <a:r>
              <a:rPr lang="en-US" altLang="zh-TW" dirty="0"/>
              <a:t>22</a:t>
            </a:r>
            <a:endParaRPr lang="zh-TW" altLang="en-US" dirty="0"/>
          </a:p>
        </p:txBody>
      </p:sp>
    </p:spTree>
    <p:extLst>
      <p:ext uri="{BB962C8B-B14F-4D97-AF65-F5344CB8AC3E}">
        <p14:creationId xmlns:p14="http://schemas.microsoft.com/office/powerpoint/2010/main" val="35594035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2EF4E-DFAE-358B-A2FA-3D3C38A4E16F}"/>
              </a:ext>
            </a:extLst>
          </p:cNvPr>
          <p:cNvSpPr>
            <a:spLocks noGrp="1"/>
          </p:cNvSpPr>
          <p:nvPr>
            <p:ph type="title"/>
          </p:nvPr>
        </p:nvSpPr>
        <p:spPr/>
        <p:txBody>
          <a:bodyPr/>
          <a:lstStyle/>
          <a:p>
            <a:r>
              <a:rPr lang="zh-TW" altLang="en-US" sz="4400" dirty="0">
                <a:latin typeface="標楷體" panose="03000509000000000000" pitchFamily="65" charset="-120"/>
                <a:ea typeface="標楷體" panose="03000509000000000000" pitchFamily="65" charset="-120"/>
              </a:rPr>
              <a:t>資料集與實驗結果</a:t>
            </a:r>
            <a:r>
              <a:rPr lang="en-US" altLang="zh-TW" dirty="0">
                <a:latin typeface="標楷體" panose="03000509000000000000" pitchFamily="65" charset="-120"/>
                <a:ea typeface="標楷體" panose="03000509000000000000" pitchFamily="65" charset="-120"/>
              </a:rPr>
              <a:t>(2/7)</a:t>
            </a:r>
            <a:endParaRPr lang="zh-TW" altLang="en-US" dirty="0"/>
          </a:p>
        </p:txBody>
      </p:sp>
      <p:pic>
        <p:nvPicPr>
          <p:cNvPr id="5" name="內容版面配置區 4">
            <a:extLst>
              <a:ext uri="{FF2B5EF4-FFF2-40B4-BE49-F238E27FC236}">
                <a16:creationId xmlns:a16="http://schemas.microsoft.com/office/drawing/2014/main" id="{ED96BA97-6861-91A2-A587-FEB94C53F197}"/>
              </a:ext>
            </a:extLst>
          </p:cNvPr>
          <p:cNvPicPr>
            <a:picLocks noGrp="1" noChangeAspect="1"/>
          </p:cNvPicPr>
          <p:nvPr>
            <p:ph idx="1"/>
          </p:nvPr>
        </p:nvPicPr>
        <p:blipFill>
          <a:blip r:embed="rId2"/>
          <a:stretch>
            <a:fillRect/>
          </a:stretch>
        </p:blipFill>
        <p:spPr>
          <a:xfrm>
            <a:off x="394301" y="2529921"/>
            <a:ext cx="5620534" cy="2010056"/>
          </a:xfrm>
        </p:spPr>
      </p:pic>
      <p:pic>
        <p:nvPicPr>
          <p:cNvPr id="7" name="圖片 6">
            <a:extLst>
              <a:ext uri="{FF2B5EF4-FFF2-40B4-BE49-F238E27FC236}">
                <a16:creationId xmlns:a16="http://schemas.microsoft.com/office/drawing/2014/main" id="{FDE3FB9F-43EB-A97A-D16F-95FF9CFF6358}"/>
              </a:ext>
            </a:extLst>
          </p:cNvPr>
          <p:cNvPicPr>
            <a:picLocks noChangeAspect="1"/>
          </p:cNvPicPr>
          <p:nvPr/>
        </p:nvPicPr>
        <p:blipFill>
          <a:blip r:embed="rId3"/>
          <a:stretch>
            <a:fillRect/>
          </a:stretch>
        </p:blipFill>
        <p:spPr>
          <a:xfrm>
            <a:off x="6272425" y="1870256"/>
            <a:ext cx="5582429" cy="1991003"/>
          </a:xfrm>
          <a:prstGeom prst="rect">
            <a:avLst/>
          </a:prstGeom>
        </p:spPr>
      </p:pic>
      <p:pic>
        <p:nvPicPr>
          <p:cNvPr id="9" name="圖片 8">
            <a:extLst>
              <a:ext uri="{FF2B5EF4-FFF2-40B4-BE49-F238E27FC236}">
                <a16:creationId xmlns:a16="http://schemas.microsoft.com/office/drawing/2014/main" id="{FF9E5508-FDD6-4E26-8A13-95A8B1BB6BF6}"/>
              </a:ext>
            </a:extLst>
          </p:cNvPr>
          <p:cNvPicPr>
            <a:picLocks noChangeAspect="1"/>
          </p:cNvPicPr>
          <p:nvPr/>
        </p:nvPicPr>
        <p:blipFill rotWithShape="1">
          <a:blip r:embed="rId4"/>
          <a:srcRect t="4074" b="-1"/>
          <a:stretch/>
        </p:blipFill>
        <p:spPr>
          <a:xfrm>
            <a:off x="6243846" y="4363299"/>
            <a:ext cx="5611008" cy="1909903"/>
          </a:xfrm>
          <a:prstGeom prst="rect">
            <a:avLst/>
          </a:prstGeom>
        </p:spPr>
      </p:pic>
      <p:sp>
        <p:nvSpPr>
          <p:cNvPr id="11" name="文字方塊 10">
            <a:extLst>
              <a:ext uri="{FF2B5EF4-FFF2-40B4-BE49-F238E27FC236}">
                <a16:creationId xmlns:a16="http://schemas.microsoft.com/office/drawing/2014/main" id="{7995DFFE-6BC2-7958-24F0-2C50AC4C5192}"/>
              </a:ext>
            </a:extLst>
          </p:cNvPr>
          <p:cNvSpPr txBox="1"/>
          <p:nvPr/>
        </p:nvSpPr>
        <p:spPr>
          <a:xfrm>
            <a:off x="1404757" y="2071847"/>
            <a:ext cx="3599622" cy="458074"/>
          </a:xfrm>
          <a:prstGeom prst="rect">
            <a:avLst/>
          </a:prstGeom>
          <a:noFill/>
        </p:spPr>
        <p:txBody>
          <a:bodyPr wrap="square">
            <a:spAutoFit/>
          </a:bodyPr>
          <a:lstStyle/>
          <a:p>
            <a:pPr lvl="1">
              <a:lnSpc>
                <a:spcPct val="150000"/>
              </a:lnSpc>
            </a:pPr>
            <a:r>
              <a:rPr lang="en-US" altLang="zh-TW" dirty="0">
                <a:latin typeface="Times New Roman" panose="02020603050405020304" pitchFamily="18" charset="0"/>
                <a:cs typeface="Times New Roman" panose="02020603050405020304" pitchFamily="18" charset="0"/>
              </a:rPr>
              <a:t>Ultra Wild Field(UWF) dataset</a:t>
            </a:r>
          </a:p>
        </p:txBody>
      </p:sp>
      <p:sp>
        <p:nvSpPr>
          <p:cNvPr id="14" name="文字方塊 13">
            <a:extLst>
              <a:ext uri="{FF2B5EF4-FFF2-40B4-BE49-F238E27FC236}">
                <a16:creationId xmlns:a16="http://schemas.microsoft.com/office/drawing/2014/main" id="{C6A81FA0-861A-E149-1D80-6C987DB1835D}"/>
              </a:ext>
            </a:extLst>
          </p:cNvPr>
          <p:cNvSpPr txBox="1"/>
          <p:nvPr/>
        </p:nvSpPr>
        <p:spPr>
          <a:xfrm>
            <a:off x="6591901" y="1443804"/>
            <a:ext cx="4943475" cy="369332"/>
          </a:xfrm>
          <a:prstGeom prst="rect">
            <a:avLst/>
          </a:prstGeom>
          <a:noFill/>
        </p:spPr>
        <p:txBody>
          <a:bodyPr wrap="square">
            <a:spAutoFit/>
          </a:bodyPr>
          <a:lstStyle/>
          <a:p>
            <a:r>
              <a:rPr lang="en-US" altLang="zh-TW" dirty="0">
                <a:latin typeface="Times New Roman" panose="02020603050405020304" pitchFamily="18" charset="0"/>
                <a:cs typeface="Times New Roman" panose="02020603050405020304" pitchFamily="18" charset="0"/>
              </a:rPr>
              <a:t>Asia Pacific Tele-Ophthalmology Society (APTOS) </a:t>
            </a:r>
            <a:endParaRPr lang="zh-TW" altLang="en-US" dirty="0"/>
          </a:p>
        </p:txBody>
      </p:sp>
      <p:sp>
        <p:nvSpPr>
          <p:cNvPr id="16" name="文字方塊 15">
            <a:extLst>
              <a:ext uri="{FF2B5EF4-FFF2-40B4-BE49-F238E27FC236}">
                <a16:creationId xmlns:a16="http://schemas.microsoft.com/office/drawing/2014/main" id="{406EA493-2BFC-74E6-D3C8-8AC504034BBF}"/>
              </a:ext>
            </a:extLst>
          </p:cNvPr>
          <p:cNvSpPr txBox="1"/>
          <p:nvPr/>
        </p:nvSpPr>
        <p:spPr>
          <a:xfrm>
            <a:off x="7944450" y="3918379"/>
            <a:ext cx="2209800" cy="458074"/>
          </a:xfrm>
          <a:prstGeom prst="rect">
            <a:avLst/>
          </a:prstGeom>
          <a:noFill/>
        </p:spPr>
        <p:txBody>
          <a:bodyPr wrap="square">
            <a:spAutoFit/>
          </a:bodyPr>
          <a:lstStyle/>
          <a:p>
            <a:pPr lvl="1">
              <a:lnSpc>
                <a:spcPct val="150000"/>
              </a:lnSpc>
            </a:pPr>
            <a:r>
              <a:rPr lang="en-US" altLang="zh-TW" dirty="0">
                <a:latin typeface="Times New Roman" panose="02020603050405020304" pitchFamily="18" charset="0"/>
                <a:cs typeface="Times New Roman" panose="02020603050405020304" pitchFamily="18" charset="0"/>
              </a:rPr>
              <a:t>MESSIDOR-2</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頁尾版面配置區 2">
            <a:extLst>
              <a:ext uri="{FF2B5EF4-FFF2-40B4-BE49-F238E27FC236}">
                <a16:creationId xmlns:a16="http://schemas.microsoft.com/office/drawing/2014/main" id="{C469A528-C3EE-65CC-6C5E-25DA655D1A85}"/>
              </a:ext>
            </a:extLst>
          </p:cNvPr>
          <p:cNvSpPr>
            <a:spLocks noGrp="1"/>
          </p:cNvSpPr>
          <p:nvPr>
            <p:ph type="ftr" sz="quarter" idx="11"/>
          </p:nvPr>
        </p:nvSpPr>
        <p:spPr/>
        <p:txBody>
          <a:bodyPr/>
          <a:lstStyle/>
          <a:p>
            <a:r>
              <a:rPr lang="en-US" altLang="zh-TW" dirty="0"/>
              <a:t>23</a:t>
            </a:r>
            <a:endParaRPr lang="zh-TW" altLang="en-US" dirty="0"/>
          </a:p>
        </p:txBody>
      </p:sp>
    </p:spTree>
    <p:extLst>
      <p:ext uri="{BB962C8B-B14F-4D97-AF65-F5344CB8AC3E}">
        <p14:creationId xmlns:p14="http://schemas.microsoft.com/office/powerpoint/2010/main" val="58843611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10D65A-A3EC-6D35-4A32-76DD46CE75A5}"/>
              </a:ext>
            </a:extLst>
          </p:cNvPr>
          <p:cNvSpPr>
            <a:spLocks noGrp="1"/>
          </p:cNvSpPr>
          <p:nvPr>
            <p:ph type="title"/>
          </p:nvPr>
        </p:nvSpPr>
        <p:spPr/>
        <p:txBody>
          <a:bodyPr/>
          <a:lstStyle/>
          <a:p>
            <a:r>
              <a:rPr lang="zh-TW" altLang="en-US" sz="4400" dirty="0">
                <a:latin typeface="標楷體" panose="03000509000000000000" pitchFamily="65" charset="-120"/>
                <a:ea typeface="標楷體" panose="03000509000000000000" pitchFamily="65" charset="-120"/>
              </a:rPr>
              <a:t>資料集與實驗結果</a:t>
            </a:r>
            <a:r>
              <a:rPr lang="en-US" altLang="zh-TW" dirty="0">
                <a:latin typeface="標楷體" panose="03000509000000000000" pitchFamily="65" charset="-120"/>
                <a:ea typeface="標楷體" panose="03000509000000000000" pitchFamily="65" charset="-120"/>
              </a:rPr>
              <a:t>(3/7)</a:t>
            </a:r>
            <a:endParaRPr lang="zh-TW" altLang="en-US" dirty="0"/>
          </a:p>
        </p:txBody>
      </p:sp>
      <p:sp>
        <p:nvSpPr>
          <p:cNvPr id="3" name="內容版面配置區 2">
            <a:extLst>
              <a:ext uri="{FF2B5EF4-FFF2-40B4-BE49-F238E27FC236}">
                <a16:creationId xmlns:a16="http://schemas.microsoft.com/office/drawing/2014/main" id="{66C86911-4286-402D-636B-DF47891E4731}"/>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評估指標</a:t>
            </a:r>
          </a:p>
        </p:txBody>
      </p:sp>
      <p:pic>
        <p:nvPicPr>
          <p:cNvPr id="5" name="圖片 4">
            <a:extLst>
              <a:ext uri="{FF2B5EF4-FFF2-40B4-BE49-F238E27FC236}">
                <a16:creationId xmlns:a16="http://schemas.microsoft.com/office/drawing/2014/main" id="{59061BA8-5F2A-0FF7-85F8-09ED00BE1627}"/>
              </a:ext>
            </a:extLst>
          </p:cNvPr>
          <p:cNvPicPr>
            <a:picLocks noChangeAspect="1"/>
          </p:cNvPicPr>
          <p:nvPr/>
        </p:nvPicPr>
        <p:blipFill>
          <a:blip r:embed="rId2"/>
          <a:stretch>
            <a:fillRect/>
          </a:stretch>
        </p:blipFill>
        <p:spPr>
          <a:xfrm>
            <a:off x="1189738" y="2768101"/>
            <a:ext cx="4464442" cy="1321798"/>
          </a:xfrm>
          <a:prstGeom prst="rect">
            <a:avLst/>
          </a:prstGeom>
        </p:spPr>
      </p:pic>
      <p:pic>
        <p:nvPicPr>
          <p:cNvPr id="7" name="圖片 6">
            <a:extLst>
              <a:ext uri="{FF2B5EF4-FFF2-40B4-BE49-F238E27FC236}">
                <a16:creationId xmlns:a16="http://schemas.microsoft.com/office/drawing/2014/main" id="{AC833FC3-03EF-2ABC-4A27-F726A81D3E62}"/>
              </a:ext>
            </a:extLst>
          </p:cNvPr>
          <p:cNvPicPr>
            <a:picLocks noChangeAspect="1"/>
          </p:cNvPicPr>
          <p:nvPr/>
        </p:nvPicPr>
        <p:blipFill>
          <a:blip r:embed="rId3"/>
          <a:stretch>
            <a:fillRect/>
          </a:stretch>
        </p:blipFill>
        <p:spPr>
          <a:xfrm>
            <a:off x="1969914" y="4644216"/>
            <a:ext cx="2904090" cy="1046192"/>
          </a:xfrm>
          <a:prstGeom prst="rect">
            <a:avLst/>
          </a:prstGeom>
        </p:spPr>
      </p:pic>
      <p:pic>
        <p:nvPicPr>
          <p:cNvPr id="9" name="圖片 8">
            <a:extLst>
              <a:ext uri="{FF2B5EF4-FFF2-40B4-BE49-F238E27FC236}">
                <a16:creationId xmlns:a16="http://schemas.microsoft.com/office/drawing/2014/main" id="{549D24BD-154E-9B3D-547A-55968B731624}"/>
              </a:ext>
            </a:extLst>
          </p:cNvPr>
          <p:cNvPicPr>
            <a:picLocks noChangeAspect="1"/>
          </p:cNvPicPr>
          <p:nvPr/>
        </p:nvPicPr>
        <p:blipFill>
          <a:blip r:embed="rId4"/>
          <a:stretch>
            <a:fillRect/>
          </a:stretch>
        </p:blipFill>
        <p:spPr>
          <a:xfrm>
            <a:off x="7823341" y="1646238"/>
            <a:ext cx="2528674" cy="948252"/>
          </a:xfrm>
          <a:prstGeom prst="rect">
            <a:avLst/>
          </a:prstGeom>
        </p:spPr>
      </p:pic>
      <p:pic>
        <p:nvPicPr>
          <p:cNvPr id="11" name="圖片 10">
            <a:extLst>
              <a:ext uri="{FF2B5EF4-FFF2-40B4-BE49-F238E27FC236}">
                <a16:creationId xmlns:a16="http://schemas.microsoft.com/office/drawing/2014/main" id="{11582106-0865-7CDC-601A-94C39B7A117E}"/>
              </a:ext>
            </a:extLst>
          </p:cNvPr>
          <p:cNvPicPr>
            <a:picLocks noChangeAspect="1"/>
          </p:cNvPicPr>
          <p:nvPr/>
        </p:nvPicPr>
        <p:blipFill>
          <a:blip r:embed="rId5"/>
          <a:stretch>
            <a:fillRect/>
          </a:stretch>
        </p:blipFill>
        <p:spPr>
          <a:xfrm>
            <a:off x="7429058" y="3092090"/>
            <a:ext cx="3317240" cy="1190302"/>
          </a:xfrm>
          <a:prstGeom prst="rect">
            <a:avLst/>
          </a:prstGeom>
        </p:spPr>
      </p:pic>
      <p:pic>
        <p:nvPicPr>
          <p:cNvPr id="13" name="圖片 12">
            <a:extLst>
              <a:ext uri="{FF2B5EF4-FFF2-40B4-BE49-F238E27FC236}">
                <a16:creationId xmlns:a16="http://schemas.microsoft.com/office/drawing/2014/main" id="{3B0A7FA3-B696-5F35-4CD2-B43700F637E1}"/>
              </a:ext>
            </a:extLst>
          </p:cNvPr>
          <p:cNvPicPr>
            <a:picLocks noChangeAspect="1"/>
          </p:cNvPicPr>
          <p:nvPr/>
        </p:nvPicPr>
        <p:blipFill>
          <a:blip r:embed="rId6"/>
          <a:stretch>
            <a:fillRect/>
          </a:stretch>
        </p:blipFill>
        <p:spPr>
          <a:xfrm>
            <a:off x="7697506" y="4779993"/>
            <a:ext cx="2780344" cy="1032696"/>
          </a:xfrm>
          <a:prstGeom prst="rect">
            <a:avLst/>
          </a:prstGeom>
        </p:spPr>
      </p:pic>
      <p:sp>
        <p:nvSpPr>
          <p:cNvPr id="4" name="頁尾版面配置區 3">
            <a:extLst>
              <a:ext uri="{FF2B5EF4-FFF2-40B4-BE49-F238E27FC236}">
                <a16:creationId xmlns:a16="http://schemas.microsoft.com/office/drawing/2014/main" id="{84FE0939-54BF-E2E1-7BA1-5C4193739FDC}"/>
              </a:ext>
            </a:extLst>
          </p:cNvPr>
          <p:cNvSpPr>
            <a:spLocks noGrp="1"/>
          </p:cNvSpPr>
          <p:nvPr>
            <p:ph type="ftr" sz="quarter" idx="11"/>
          </p:nvPr>
        </p:nvSpPr>
        <p:spPr/>
        <p:txBody>
          <a:bodyPr/>
          <a:lstStyle/>
          <a:p>
            <a:r>
              <a:rPr lang="en-US" altLang="zh-TW" dirty="0"/>
              <a:t>24</a:t>
            </a:r>
            <a:endParaRPr lang="zh-TW" altLang="en-US" dirty="0"/>
          </a:p>
        </p:txBody>
      </p:sp>
    </p:spTree>
    <p:extLst>
      <p:ext uri="{BB962C8B-B14F-4D97-AF65-F5344CB8AC3E}">
        <p14:creationId xmlns:p14="http://schemas.microsoft.com/office/powerpoint/2010/main" val="29068778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52D4F5-9358-A238-DF08-53EF84074D77}"/>
              </a:ext>
            </a:extLst>
          </p:cNvPr>
          <p:cNvSpPr>
            <a:spLocks noGrp="1"/>
          </p:cNvSpPr>
          <p:nvPr>
            <p:ph type="title"/>
          </p:nvPr>
        </p:nvSpPr>
        <p:spPr/>
        <p:txBody>
          <a:bodyPr/>
          <a:lstStyle/>
          <a:p>
            <a:r>
              <a:rPr lang="zh-TW" altLang="en-US" sz="4400" dirty="0">
                <a:latin typeface="標楷體" panose="03000509000000000000" pitchFamily="65" charset="-120"/>
                <a:ea typeface="標楷體" panose="03000509000000000000" pitchFamily="65" charset="-120"/>
              </a:rPr>
              <a:t>資料集與實驗結果</a:t>
            </a:r>
            <a:r>
              <a:rPr lang="en-US" altLang="zh-TW" dirty="0">
                <a:latin typeface="標楷體" panose="03000509000000000000" pitchFamily="65" charset="-120"/>
                <a:ea typeface="標楷體" panose="03000509000000000000" pitchFamily="65" charset="-120"/>
              </a:rPr>
              <a:t>(4/7)</a:t>
            </a:r>
            <a:endParaRPr lang="zh-TW" altLang="en-US" dirty="0"/>
          </a:p>
        </p:txBody>
      </p:sp>
      <p:sp>
        <p:nvSpPr>
          <p:cNvPr id="3" name="內容版面配置區 2">
            <a:extLst>
              <a:ext uri="{FF2B5EF4-FFF2-40B4-BE49-F238E27FC236}">
                <a16:creationId xmlns:a16="http://schemas.microsoft.com/office/drawing/2014/main" id="{C505B251-B404-7555-5F3C-CA82080DDFD6}"/>
              </a:ext>
            </a:extLst>
          </p:cNvPr>
          <p:cNvSpPr>
            <a:spLocks noGrp="1"/>
          </p:cNvSpPr>
          <p:nvPr>
            <p:ph idx="1"/>
          </p:nvPr>
        </p:nvSpPr>
        <p:spPr>
          <a:xfrm>
            <a:off x="2430914" y="2198180"/>
            <a:ext cx="1628775" cy="508000"/>
          </a:xfrm>
        </p:spPr>
        <p:txBody>
          <a:bodyPr>
            <a:normAutofit/>
          </a:bodyPr>
          <a:lstStyle/>
          <a:p>
            <a:pPr marL="0" indent="0" algn="ctr">
              <a:buNone/>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Accuracy</a:t>
            </a:r>
          </a:p>
        </p:txBody>
      </p:sp>
      <p:sp>
        <p:nvSpPr>
          <p:cNvPr id="6" name="內容版面配置區 2">
            <a:extLst>
              <a:ext uri="{FF2B5EF4-FFF2-40B4-BE49-F238E27FC236}">
                <a16:creationId xmlns:a16="http://schemas.microsoft.com/office/drawing/2014/main" id="{99785355-EFF4-B864-BB59-BBB088BCC95F}"/>
              </a:ext>
            </a:extLst>
          </p:cNvPr>
          <p:cNvSpPr txBox="1">
            <a:spLocks/>
          </p:cNvSpPr>
          <p:nvPr/>
        </p:nvSpPr>
        <p:spPr>
          <a:xfrm>
            <a:off x="8388140" y="2202738"/>
            <a:ext cx="1740322" cy="381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Sensitivity</a:t>
            </a:r>
          </a:p>
        </p:txBody>
      </p:sp>
      <p:pic>
        <p:nvPicPr>
          <p:cNvPr id="5" name="圖片 4">
            <a:extLst>
              <a:ext uri="{FF2B5EF4-FFF2-40B4-BE49-F238E27FC236}">
                <a16:creationId xmlns:a16="http://schemas.microsoft.com/office/drawing/2014/main" id="{E69CCEE9-3732-8913-2455-AB39A5ABC2F5}"/>
              </a:ext>
            </a:extLst>
          </p:cNvPr>
          <p:cNvPicPr>
            <a:picLocks noChangeAspect="1"/>
          </p:cNvPicPr>
          <p:nvPr/>
        </p:nvPicPr>
        <p:blipFill>
          <a:blip r:embed="rId2"/>
          <a:stretch>
            <a:fillRect/>
          </a:stretch>
        </p:blipFill>
        <p:spPr>
          <a:xfrm>
            <a:off x="819647" y="2706180"/>
            <a:ext cx="4851310" cy="2634678"/>
          </a:xfrm>
          <a:prstGeom prst="rect">
            <a:avLst/>
          </a:prstGeom>
        </p:spPr>
      </p:pic>
      <p:pic>
        <p:nvPicPr>
          <p:cNvPr id="9" name="圖片 8">
            <a:extLst>
              <a:ext uri="{FF2B5EF4-FFF2-40B4-BE49-F238E27FC236}">
                <a16:creationId xmlns:a16="http://schemas.microsoft.com/office/drawing/2014/main" id="{491DD968-8A38-EED7-FAA8-77A05EB0A0D9}"/>
              </a:ext>
            </a:extLst>
          </p:cNvPr>
          <p:cNvPicPr>
            <a:picLocks noChangeAspect="1"/>
          </p:cNvPicPr>
          <p:nvPr/>
        </p:nvPicPr>
        <p:blipFill>
          <a:blip r:embed="rId3"/>
          <a:stretch>
            <a:fillRect/>
          </a:stretch>
        </p:blipFill>
        <p:spPr>
          <a:xfrm>
            <a:off x="6963127" y="2745800"/>
            <a:ext cx="4590348" cy="2604320"/>
          </a:xfrm>
          <a:prstGeom prst="rect">
            <a:avLst/>
          </a:prstGeom>
        </p:spPr>
      </p:pic>
      <p:sp>
        <p:nvSpPr>
          <p:cNvPr id="4" name="頁尾版面配置區 3">
            <a:extLst>
              <a:ext uri="{FF2B5EF4-FFF2-40B4-BE49-F238E27FC236}">
                <a16:creationId xmlns:a16="http://schemas.microsoft.com/office/drawing/2014/main" id="{FF932AA2-848B-1648-EE47-0A1EB76DF4CC}"/>
              </a:ext>
            </a:extLst>
          </p:cNvPr>
          <p:cNvSpPr>
            <a:spLocks noGrp="1"/>
          </p:cNvSpPr>
          <p:nvPr>
            <p:ph type="ftr" sz="quarter" idx="11"/>
          </p:nvPr>
        </p:nvSpPr>
        <p:spPr/>
        <p:txBody>
          <a:bodyPr/>
          <a:lstStyle/>
          <a:p>
            <a:r>
              <a:rPr lang="en-US" altLang="zh-TW" dirty="0"/>
              <a:t>25</a:t>
            </a:r>
            <a:endParaRPr lang="zh-TW" altLang="en-US" dirty="0"/>
          </a:p>
        </p:txBody>
      </p:sp>
    </p:spTree>
    <p:extLst>
      <p:ext uri="{BB962C8B-B14F-4D97-AF65-F5344CB8AC3E}">
        <p14:creationId xmlns:p14="http://schemas.microsoft.com/office/powerpoint/2010/main" val="32002292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52D4F5-9358-A238-DF08-53EF84074D77}"/>
              </a:ext>
            </a:extLst>
          </p:cNvPr>
          <p:cNvSpPr>
            <a:spLocks noGrp="1"/>
          </p:cNvSpPr>
          <p:nvPr>
            <p:ph type="title"/>
          </p:nvPr>
        </p:nvSpPr>
        <p:spPr/>
        <p:txBody>
          <a:bodyPr/>
          <a:lstStyle/>
          <a:p>
            <a:r>
              <a:rPr lang="zh-TW" altLang="en-US" sz="4400" dirty="0">
                <a:latin typeface="標楷體" panose="03000509000000000000" pitchFamily="65" charset="-120"/>
                <a:ea typeface="標楷體" panose="03000509000000000000" pitchFamily="65" charset="-120"/>
              </a:rPr>
              <a:t>資料集與實驗結果</a:t>
            </a:r>
            <a:r>
              <a:rPr lang="en-US" altLang="zh-TW" dirty="0">
                <a:latin typeface="標楷體" panose="03000509000000000000" pitchFamily="65" charset="-120"/>
                <a:ea typeface="標楷體" panose="03000509000000000000" pitchFamily="65" charset="-120"/>
              </a:rPr>
              <a:t>(5/7)</a:t>
            </a:r>
            <a:endParaRPr lang="zh-TW" altLang="en-US" dirty="0"/>
          </a:p>
        </p:txBody>
      </p:sp>
      <p:sp>
        <p:nvSpPr>
          <p:cNvPr id="3" name="內容版面配置區 2">
            <a:extLst>
              <a:ext uri="{FF2B5EF4-FFF2-40B4-BE49-F238E27FC236}">
                <a16:creationId xmlns:a16="http://schemas.microsoft.com/office/drawing/2014/main" id="{C505B251-B404-7555-5F3C-CA82080DDFD6}"/>
              </a:ext>
            </a:extLst>
          </p:cNvPr>
          <p:cNvSpPr>
            <a:spLocks noGrp="1"/>
          </p:cNvSpPr>
          <p:nvPr>
            <p:ph idx="1"/>
          </p:nvPr>
        </p:nvSpPr>
        <p:spPr>
          <a:xfrm>
            <a:off x="2219860" y="2298583"/>
            <a:ext cx="1628775" cy="340857"/>
          </a:xfrm>
        </p:spPr>
        <p:txBody>
          <a:bodyPr>
            <a:noAutofit/>
          </a:bodyPr>
          <a:lstStyle/>
          <a:p>
            <a:pPr marL="0" indent="0" algn="ctr">
              <a:buNone/>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Specificity</a:t>
            </a:r>
          </a:p>
        </p:txBody>
      </p:sp>
      <p:sp>
        <p:nvSpPr>
          <p:cNvPr id="6" name="內容版面配置區 2">
            <a:extLst>
              <a:ext uri="{FF2B5EF4-FFF2-40B4-BE49-F238E27FC236}">
                <a16:creationId xmlns:a16="http://schemas.microsoft.com/office/drawing/2014/main" id="{99785355-EFF4-B864-BB59-BBB088BCC95F}"/>
              </a:ext>
            </a:extLst>
          </p:cNvPr>
          <p:cNvSpPr txBox="1">
            <a:spLocks/>
          </p:cNvSpPr>
          <p:nvPr/>
        </p:nvSpPr>
        <p:spPr>
          <a:xfrm>
            <a:off x="8153400" y="2149223"/>
            <a:ext cx="2333626" cy="6395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Precision &amp;</a:t>
            </a:r>
          </a:p>
          <a:p>
            <a:pPr marL="0" indent="0" algn="ctr">
              <a:buFont typeface="Arial" panose="020B0604020202020204" pitchFamily="34" charset="0"/>
              <a:buNone/>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Recall</a:t>
            </a:r>
          </a:p>
        </p:txBody>
      </p:sp>
      <p:pic>
        <p:nvPicPr>
          <p:cNvPr id="8" name="圖片 7">
            <a:extLst>
              <a:ext uri="{FF2B5EF4-FFF2-40B4-BE49-F238E27FC236}">
                <a16:creationId xmlns:a16="http://schemas.microsoft.com/office/drawing/2014/main" id="{0AD881B1-B927-4114-E756-CE5B5B4851D5}"/>
              </a:ext>
            </a:extLst>
          </p:cNvPr>
          <p:cNvPicPr>
            <a:picLocks noChangeAspect="1"/>
          </p:cNvPicPr>
          <p:nvPr/>
        </p:nvPicPr>
        <p:blipFill>
          <a:blip r:embed="rId2"/>
          <a:stretch>
            <a:fillRect/>
          </a:stretch>
        </p:blipFill>
        <p:spPr>
          <a:xfrm>
            <a:off x="909267" y="2806330"/>
            <a:ext cx="4249962" cy="2434378"/>
          </a:xfrm>
          <a:prstGeom prst="rect">
            <a:avLst/>
          </a:prstGeom>
        </p:spPr>
      </p:pic>
      <p:pic>
        <p:nvPicPr>
          <p:cNvPr id="10" name="圖片 9">
            <a:extLst>
              <a:ext uri="{FF2B5EF4-FFF2-40B4-BE49-F238E27FC236}">
                <a16:creationId xmlns:a16="http://schemas.microsoft.com/office/drawing/2014/main" id="{F97A5943-C2EA-CF01-8E91-B92E6694A7A2}"/>
              </a:ext>
            </a:extLst>
          </p:cNvPr>
          <p:cNvPicPr>
            <a:picLocks noChangeAspect="1"/>
          </p:cNvPicPr>
          <p:nvPr/>
        </p:nvPicPr>
        <p:blipFill>
          <a:blip r:embed="rId3"/>
          <a:stretch>
            <a:fillRect/>
          </a:stretch>
        </p:blipFill>
        <p:spPr>
          <a:xfrm>
            <a:off x="7408202" y="2909638"/>
            <a:ext cx="3824020" cy="2227762"/>
          </a:xfrm>
          <a:prstGeom prst="rect">
            <a:avLst/>
          </a:prstGeom>
        </p:spPr>
      </p:pic>
      <p:sp>
        <p:nvSpPr>
          <p:cNvPr id="4" name="頁尾版面配置區 3">
            <a:extLst>
              <a:ext uri="{FF2B5EF4-FFF2-40B4-BE49-F238E27FC236}">
                <a16:creationId xmlns:a16="http://schemas.microsoft.com/office/drawing/2014/main" id="{35B734B4-3592-9085-4F5A-5575CDFEE83A}"/>
              </a:ext>
            </a:extLst>
          </p:cNvPr>
          <p:cNvSpPr>
            <a:spLocks noGrp="1"/>
          </p:cNvSpPr>
          <p:nvPr>
            <p:ph type="ftr" sz="quarter" idx="11"/>
          </p:nvPr>
        </p:nvSpPr>
        <p:spPr/>
        <p:txBody>
          <a:bodyPr/>
          <a:lstStyle/>
          <a:p>
            <a:r>
              <a:rPr lang="en-US" altLang="zh-TW" dirty="0"/>
              <a:t>26</a:t>
            </a:r>
            <a:endParaRPr lang="zh-TW" altLang="en-US" dirty="0"/>
          </a:p>
        </p:txBody>
      </p:sp>
    </p:spTree>
    <p:extLst>
      <p:ext uri="{BB962C8B-B14F-4D97-AF65-F5344CB8AC3E}">
        <p14:creationId xmlns:p14="http://schemas.microsoft.com/office/powerpoint/2010/main" val="20386772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52D4F5-9358-A238-DF08-53EF84074D77}"/>
              </a:ext>
            </a:extLst>
          </p:cNvPr>
          <p:cNvSpPr>
            <a:spLocks noGrp="1"/>
          </p:cNvSpPr>
          <p:nvPr>
            <p:ph type="title"/>
          </p:nvPr>
        </p:nvSpPr>
        <p:spPr/>
        <p:txBody>
          <a:bodyPr/>
          <a:lstStyle/>
          <a:p>
            <a:r>
              <a:rPr lang="zh-TW" altLang="en-US" sz="4400" dirty="0">
                <a:latin typeface="標楷體" panose="03000509000000000000" pitchFamily="65" charset="-120"/>
                <a:ea typeface="標楷體" panose="03000509000000000000" pitchFamily="65" charset="-120"/>
              </a:rPr>
              <a:t>資料集與實驗結果</a:t>
            </a:r>
            <a:r>
              <a:rPr lang="en-US" altLang="zh-TW" dirty="0">
                <a:latin typeface="標楷體" panose="03000509000000000000" pitchFamily="65" charset="-120"/>
                <a:ea typeface="標楷體" panose="03000509000000000000" pitchFamily="65" charset="-120"/>
              </a:rPr>
              <a:t>(6/7)</a:t>
            </a:r>
            <a:endParaRPr lang="zh-TW" altLang="en-US" dirty="0"/>
          </a:p>
        </p:txBody>
      </p:sp>
      <p:sp>
        <p:nvSpPr>
          <p:cNvPr id="6" name="內容版面配置區 2">
            <a:extLst>
              <a:ext uri="{FF2B5EF4-FFF2-40B4-BE49-F238E27FC236}">
                <a16:creationId xmlns:a16="http://schemas.microsoft.com/office/drawing/2014/main" id="{99785355-EFF4-B864-BB59-BBB088BCC95F}"/>
              </a:ext>
            </a:extLst>
          </p:cNvPr>
          <p:cNvSpPr txBox="1">
            <a:spLocks/>
          </p:cNvSpPr>
          <p:nvPr/>
        </p:nvSpPr>
        <p:spPr>
          <a:xfrm>
            <a:off x="5271083" y="2125200"/>
            <a:ext cx="1649834" cy="382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ROC</a:t>
            </a:r>
          </a:p>
        </p:txBody>
      </p:sp>
      <p:pic>
        <p:nvPicPr>
          <p:cNvPr id="9" name="圖片 8">
            <a:extLst>
              <a:ext uri="{FF2B5EF4-FFF2-40B4-BE49-F238E27FC236}">
                <a16:creationId xmlns:a16="http://schemas.microsoft.com/office/drawing/2014/main" id="{61B68514-3B8A-04A1-04DB-A4C7EE495C4A}"/>
              </a:ext>
            </a:extLst>
          </p:cNvPr>
          <p:cNvPicPr>
            <a:picLocks noChangeAspect="1"/>
          </p:cNvPicPr>
          <p:nvPr/>
        </p:nvPicPr>
        <p:blipFill>
          <a:blip r:embed="rId2"/>
          <a:stretch>
            <a:fillRect/>
          </a:stretch>
        </p:blipFill>
        <p:spPr>
          <a:xfrm>
            <a:off x="3517783" y="2499789"/>
            <a:ext cx="5156434" cy="3047460"/>
          </a:xfrm>
          <a:prstGeom prst="rect">
            <a:avLst/>
          </a:prstGeom>
        </p:spPr>
      </p:pic>
      <p:sp>
        <p:nvSpPr>
          <p:cNvPr id="3" name="頁尾版面配置區 2">
            <a:extLst>
              <a:ext uri="{FF2B5EF4-FFF2-40B4-BE49-F238E27FC236}">
                <a16:creationId xmlns:a16="http://schemas.microsoft.com/office/drawing/2014/main" id="{001916FF-BEC5-89F2-DD14-797D38E122AC}"/>
              </a:ext>
            </a:extLst>
          </p:cNvPr>
          <p:cNvSpPr>
            <a:spLocks noGrp="1"/>
          </p:cNvSpPr>
          <p:nvPr>
            <p:ph type="ftr" sz="quarter" idx="11"/>
          </p:nvPr>
        </p:nvSpPr>
        <p:spPr/>
        <p:txBody>
          <a:bodyPr/>
          <a:lstStyle/>
          <a:p>
            <a:r>
              <a:rPr lang="en-US" altLang="zh-TW" dirty="0"/>
              <a:t>27</a:t>
            </a:r>
            <a:endParaRPr lang="zh-TW" altLang="en-US" dirty="0"/>
          </a:p>
        </p:txBody>
      </p:sp>
    </p:spTree>
    <p:extLst>
      <p:ext uri="{BB962C8B-B14F-4D97-AF65-F5344CB8AC3E}">
        <p14:creationId xmlns:p14="http://schemas.microsoft.com/office/powerpoint/2010/main" val="3644753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3241474-751E-12CE-5593-2E1C83817FAC}"/>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與其他相同資料集的論文比較</a:t>
            </a:r>
          </a:p>
        </p:txBody>
      </p:sp>
      <p:sp>
        <p:nvSpPr>
          <p:cNvPr id="4" name="標題 1">
            <a:extLst>
              <a:ext uri="{FF2B5EF4-FFF2-40B4-BE49-F238E27FC236}">
                <a16:creationId xmlns:a16="http://schemas.microsoft.com/office/drawing/2014/main" id="{262D225B-CBBC-BAAC-FFC1-0EC5445D872B}"/>
              </a:ext>
            </a:extLst>
          </p:cNvPr>
          <p:cNvSpPr>
            <a:spLocks noGrp="1"/>
          </p:cNvSpPr>
          <p:nvPr>
            <p:ph type="title"/>
          </p:nvPr>
        </p:nvSpPr>
        <p:spPr>
          <a:xfrm>
            <a:off x="838200" y="365125"/>
            <a:ext cx="10515600" cy="1325563"/>
          </a:xfrm>
        </p:spPr>
        <p:txBody>
          <a:bodyPr/>
          <a:lstStyle/>
          <a:p>
            <a:r>
              <a:rPr lang="zh-TW" altLang="en-US" sz="4400" dirty="0">
                <a:latin typeface="標楷體" panose="03000509000000000000" pitchFamily="65" charset="-120"/>
                <a:ea typeface="標楷體" panose="03000509000000000000" pitchFamily="65" charset="-120"/>
              </a:rPr>
              <a:t>資料集與實驗結果</a:t>
            </a:r>
            <a:r>
              <a:rPr lang="en-US" altLang="zh-TW" dirty="0">
                <a:latin typeface="標楷體" panose="03000509000000000000" pitchFamily="65" charset="-120"/>
                <a:ea typeface="標楷體" panose="03000509000000000000" pitchFamily="65" charset="-120"/>
              </a:rPr>
              <a:t>(7/7)</a:t>
            </a:r>
            <a:endParaRPr lang="zh-TW" altLang="en-US" dirty="0"/>
          </a:p>
        </p:txBody>
      </p:sp>
      <p:pic>
        <p:nvPicPr>
          <p:cNvPr id="6" name="圖片 5">
            <a:extLst>
              <a:ext uri="{FF2B5EF4-FFF2-40B4-BE49-F238E27FC236}">
                <a16:creationId xmlns:a16="http://schemas.microsoft.com/office/drawing/2014/main" id="{FA096A9E-A530-B672-B01A-EA70BE97E95C}"/>
              </a:ext>
            </a:extLst>
          </p:cNvPr>
          <p:cNvPicPr>
            <a:picLocks noChangeAspect="1"/>
          </p:cNvPicPr>
          <p:nvPr/>
        </p:nvPicPr>
        <p:blipFill>
          <a:blip r:embed="rId2"/>
          <a:stretch>
            <a:fillRect/>
          </a:stretch>
        </p:blipFill>
        <p:spPr>
          <a:xfrm>
            <a:off x="1219764" y="2996628"/>
            <a:ext cx="4669308" cy="2009332"/>
          </a:xfrm>
          <a:prstGeom prst="rect">
            <a:avLst/>
          </a:prstGeom>
        </p:spPr>
      </p:pic>
      <p:pic>
        <p:nvPicPr>
          <p:cNvPr id="8" name="圖片 7">
            <a:extLst>
              <a:ext uri="{FF2B5EF4-FFF2-40B4-BE49-F238E27FC236}">
                <a16:creationId xmlns:a16="http://schemas.microsoft.com/office/drawing/2014/main" id="{C226DCFD-08DF-A3E3-ECBF-258892DD0251}"/>
              </a:ext>
            </a:extLst>
          </p:cNvPr>
          <p:cNvPicPr>
            <a:picLocks noChangeAspect="1"/>
          </p:cNvPicPr>
          <p:nvPr/>
        </p:nvPicPr>
        <p:blipFill>
          <a:blip r:embed="rId3"/>
          <a:stretch>
            <a:fillRect/>
          </a:stretch>
        </p:blipFill>
        <p:spPr>
          <a:xfrm>
            <a:off x="6984337" y="1534666"/>
            <a:ext cx="4475024" cy="1894334"/>
          </a:xfrm>
          <a:prstGeom prst="rect">
            <a:avLst/>
          </a:prstGeom>
        </p:spPr>
      </p:pic>
      <p:pic>
        <p:nvPicPr>
          <p:cNvPr id="10" name="圖片 9">
            <a:extLst>
              <a:ext uri="{FF2B5EF4-FFF2-40B4-BE49-F238E27FC236}">
                <a16:creationId xmlns:a16="http://schemas.microsoft.com/office/drawing/2014/main" id="{BC1FBB52-C718-3BC8-549E-D30D9A4FB65B}"/>
              </a:ext>
            </a:extLst>
          </p:cNvPr>
          <p:cNvPicPr>
            <a:picLocks noChangeAspect="1"/>
          </p:cNvPicPr>
          <p:nvPr/>
        </p:nvPicPr>
        <p:blipFill>
          <a:blip r:embed="rId4"/>
          <a:stretch>
            <a:fillRect/>
          </a:stretch>
        </p:blipFill>
        <p:spPr>
          <a:xfrm>
            <a:off x="6752297" y="3744059"/>
            <a:ext cx="4943032" cy="2122773"/>
          </a:xfrm>
          <a:prstGeom prst="rect">
            <a:avLst/>
          </a:prstGeom>
        </p:spPr>
      </p:pic>
      <p:sp>
        <p:nvSpPr>
          <p:cNvPr id="11" name="橢圓 10">
            <a:extLst>
              <a:ext uri="{FF2B5EF4-FFF2-40B4-BE49-F238E27FC236}">
                <a16:creationId xmlns:a16="http://schemas.microsoft.com/office/drawing/2014/main" id="{E4494AA0-1640-B844-AF2C-BB4BEAEE3FFD}"/>
              </a:ext>
            </a:extLst>
          </p:cNvPr>
          <p:cNvSpPr/>
          <p:nvPr/>
        </p:nvSpPr>
        <p:spPr>
          <a:xfrm>
            <a:off x="1913023" y="3745836"/>
            <a:ext cx="939570" cy="1470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a:extLst>
              <a:ext uri="{FF2B5EF4-FFF2-40B4-BE49-F238E27FC236}">
                <a16:creationId xmlns:a16="http://schemas.microsoft.com/office/drawing/2014/main" id="{C3001035-CB99-9581-6A26-633D5D729FDF}"/>
              </a:ext>
            </a:extLst>
          </p:cNvPr>
          <p:cNvSpPr/>
          <p:nvPr/>
        </p:nvSpPr>
        <p:spPr>
          <a:xfrm>
            <a:off x="7698038" y="2131183"/>
            <a:ext cx="735438" cy="1354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F7BF41C0-B1A5-65A9-E72C-6072C5DE6AEA}"/>
              </a:ext>
            </a:extLst>
          </p:cNvPr>
          <p:cNvSpPr/>
          <p:nvPr/>
        </p:nvSpPr>
        <p:spPr>
          <a:xfrm>
            <a:off x="7698038" y="4697206"/>
            <a:ext cx="651550" cy="12974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頁尾版面配置區 1">
            <a:extLst>
              <a:ext uri="{FF2B5EF4-FFF2-40B4-BE49-F238E27FC236}">
                <a16:creationId xmlns:a16="http://schemas.microsoft.com/office/drawing/2014/main" id="{805BD628-6B4C-71D7-2ED6-B0B98804FF02}"/>
              </a:ext>
            </a:extLst>
          </p:cNvPr>
          <p:cNvSpPr>
            <a:spLocks noGrp="1"/>
          </p:cNvSpPr>
          <p:nvPr>
            <p:ph type="ftr" sz="quarter" idx="11"/>
          </p:nvPr>
        </p:nvSpPr>
        <p:spPr/>
        <p:txBody>
          <a:bodyPr/>
          <a:lstStyle/>
          <a:p>
            <a:r>
              <a:rPr lang="en-US" altLang="zh-TW" dirty="0"/>
              <a:t>28</a:t>
            </a:r>
            <a:endParaRPr lang="zh-TW" altLang="en-US" dirty="0"/>
          </a:p>
        </p:txBody>
      </p:sp>
    </p:spTree>
    <p:extLst>
      <p:ext uri="{BB962C8B-B14F-4D97-AF65-F5344CB8AC3E}">
        <p14:creationId xmlns:p14="http://schemas.microsoft.com/office/powerpoint/2010/main" val="904760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1B4660-99A0-0A65-C668-D65CC245BF73}"/>
              </a:ext>
            </a:extLst>
          </p:cNvPr>
          <p:cNvSpPr>
            <a:spLocks noGrp="1"/>
          </p:cNvSpPr>
          <p:nvPr>
            <p:ph type="title"/>
          </p:nvPr>
        </p:nvSpPr>
        <p:spPr>
          <a:xfrm>
            <a:off x="838200" y="209550"/>
            <a:ext cx="10515600" cy="1325563"/>
          </a:xfrm>
        </p:spPr>
        <p:txBody>
          <a:bodyPr/>
          <a:lstStyle/>
          <a:p>
            <a:r>
              <a:rPr lang="zh-TW" altLang="en-US" dirty="0">
                <a:latin typeface="標楷體" panose="03000509000000000000" pitchFamily="65" charset="-120"/>
                <a:ea typeface="標楷體" panose="03000509000000000000" pitchFamily="65" charset="-120"/>
              </a:rPr>
              <a:t>摘要</a:t>
            </a:r>
          </a:p>
        </p:txBody>
      </p:sp>
      <p:sp>
        <p:nvSpPr>
          <p:cNvPr id="3" name="內容版面配置區 2">
            <a:extLst>
              <a:ext uri="{FF2B5EF4-FFF2-40B4-BE49-F238E27FC236}">
                <a16:creationId xmlns:a16="http://schemas.microsoft.com/office/drawing/2014/main" id="{382B76FA-9E70-4305-932A-7CEA54F9AFEF}"/>
              </a:ext>
            </a:extLst>
          </p:cNvPr>
          <p:cNvSpPr>
            <a:spLocks noGrp="1"/>
          </p:cNvSpPr>
          <p:nvPr>
            <p:ph idx="1"/>
          </p:nvPr>
        </p:nvSpPr>
        <p:spPr>
          <a:xfrm>
            <a:off x="642937" y="1392572"/>
            <a:ext cx="11044238" cy="5255878"/>
          </a:xfrm>
        </p:spPr>
        <p:txBody>
          <a:bodyPr>
            <a:normAutofit lnSpcReduction="10000"/>
          </a:bodyPr>
          <a:lstStyle/>
          <a:p>
            <a:pPr>
              <a:lnSpc>
                <a:spcPct val="150000"/>
              </a:lnSpc>
            </a:pPr>
            <a:r>
              <a:rPr lang="zh-TW" altLang="en-US" sz="2400" b="1" dirty="0">
                <a:latin typeface="標楷體" panose="03000509000000000000" pitchFamily="65" charset="-120"/>
                <a:ea typeface="標楷體" panose="03000509000000000000" pitchFamily="65" charset="-120"/>
              </a:rPr>
              <a:t>作者設計的方法</a:t>
            </a:r>
            <a:endParaRPr lang="en-US" altLang="zh-TW" sz="2400" b="1" dirty="0">
              <a:latin typeface="標楷體" panose="03000509000000000000" pitchFamily="65" charset="-120"/>
              <a:ea typeface="標楷體" panose="03000509000000000000" pitchFamily="65" charset="-120"/>
            </a:endParaRPr>
          </a:p>
          <a:p>
            <a:pPr lvl="1">
              <a:lnSpc>
                <a:spcPct val="150000"/>
              </a:lnSpc>
              <a:buFont typeface="Wingdings" panose="05000000000000000000" pitchFamily="2" charset="2"/>
              <a:buChar char="p"/>
            </a:pPr>
            <a:r>
              <a:rPr lang="zh-TW" altLang="en-US" sz="1800" dirty="0">
                <a:latin typeface="標楷體" panose="03000509000000000000" pitchFamily="65" charset="-120"/>
                <a:ea typeface="標楷體" panose="03000509000000000000" pitchFamily="65" charset="-120"/>
              </a:rPr>
              <a:t>新穎的</a:t>
            </a:r>
            <a:r>
              <a:rPr lang="zh-TW" altLang="en-US" sz="1800" dirty="0">
                <a:solidFill>
                  <a:srgbClr val="FF0000"/>
                </a:solidFill>
                <a:latin typeface="標楷體" panose="03000509000000000000" pitchFamily="65" charset="-120"/>
                <a:ea typeface="標楷體" panose="03000509000000000000" pitchFamily="65" charset="-120"/>
              </a:rPr>
              <a:t>熵增強技術</a:t>
            </a:r>
            <a:endParaRPr lang="en-US" altLang="zh-TW" sz="1800" dirty="0">
              <a:solidFill>
                <a:srgbClr val="FF0000"/>
              </a:solidFill>
              <a:latin typeface="標楷體" panose="03000509000000000000" pitchFamily="65" charset="-120"/>
              <a:ea typeface="標楷體" panose="03000509000000000000" pitchFamily="65" charset="-120"/>
            </a:endParaRPr>
          </a:p>
          <a:p>
            <a:pPr lvl="1">
              <a:lnSpc>
                <a:spcPct val="150000"/>
              </a:lnSpc>
              <a:buFont typeface="Wingdings" panose="05000000000000000000" pitchFamily="2" charset="2"/>
              <a:buChar char="p"/>
            </a:pPr>
            <a:r>
              <a:rPr lang="zh-TW" altLang="en-US" sz="1800" dirty="0">
                <a:latin typeface="標楷體" panose="03000509000000000000" pitchFamily="65" charset="-120"/>
                <a:ea typeface="標楷體" panose="03000509000000000000" pitchFamily="65" charset="-120"/>
              </a:rPr>
              <a:t>計算效率高的</a:t>
            </a:r>
            <a:r>
              <a:rPr lang="zh-TW" altLang="en-US" sz="1800" dirty="0">
                <a:solidFill>
                  <a:srgbClr val="FF0000"/>
                </a:solidFill>
                <a:latin typeface="標楷體" panose="03000509000000000000" pitchFamily="65" charset="-120"/>
                <a:ea typeface="標楷體" panose="03000509000000000000" pitchFamily="65" charset="-120"/>
              </a:rPr>
              <a:t>混合神經網絡</a:t>
            </a:r>
            <a:endParaRPr lang="en-US" altLang="zh-TW" sz="1800" dirty="0">
              <a:solidFill>
                <a:srgbClr val="FF0000"/>
              </a:solidFill>
              <a:latin typeface="標楷體" panose="03000509000000000000" pitchFamily="65" charset="-120"/>
              <a:ea typeface="標楷體" panose="03000509000000000000" pitchFamily="65" charset="-120"/>
            </a:endParaRPr>
          </a:p>
          <a:p>
            <a:pPr>
              <a:lnSpc>
                <a:spcPct val="150000"/>
              </a:lnSpc>
            </a:pPr>
            <a:r>
              <a:rPr lang="zh-TW" altLang="en-US" sz="2400" b="1" dirty="0">
                <a:latin typeface="標楷體" panose="03000509000000000000" pitchFamily="65" charset="-120"/>
                <a:ea typeface="標楷體" panose="03000509000000000000" pitchFamily="65" charset="-120"/>
              </a:rPr>
              <a:t>欲提升的效能</a:t>
            </a:r>
            <a:endParaRPr lang="en-US" altLang="zh-TW" sz="2400" b="1" dirty="0">
              <a:latin typeface="標楷體" panose="03000509000000000000" pitchFamily="65" charset="-120"/>
              <a:ea typeface="標楷體" panose="03000509000000000000" pitchFamily="65" charset="-120"/>
            </a:endParaRPr>
          </a:p>
          <a:p>
            <a:pPr lvl="1">
              <a:lnSpc>
                <a:spcPct val="150000"/>
              </a:lnSpc>
              <a:buFont typeface="Wingdings" panose="05000000000000000000" pitchFamily="2" charset="2"/>
              <a:buChar char="p"/>
            </a:pPr>
            <a:r>
              <a:rPr lang="zh-TW" altLang="en-US" sz="1800" dirty="0">
                <a:latin typeface="標楷體" panose="03000509000000000000" pitchFamily="65" charset="-120"/>
                <a:ea typeface="標楷體" panose="03000509000000000000" pitchFamily="65" charset="-120"/>
              </a:rPr>
              <a:t>利用</a:t>
            </a:r>
            <a:r>
              <a:rPr lang="zh-TW" altLang="en-US" sz="1800" dirty="0">
                <a:solidFill>
                  <a:srgbClr val="FF0000"/>
                </a:solidFill>
                <a:latin typeface="標楷體" panose="03000509000000000000" pitchFamily="65" charset="-120"/>
                <a:ea typeface="標楷體" panose="03000509000000000000" pitchFamily="65" charset="-120"/>
              </a:rPr>
              <a:t>離散小波變換</a:t>
            </a:r>
            <a:r>
              <a:rPr lang="zh-TW" altLang="en-US" sz="1800" dirty="0">
                <a:latin typeface="標楷體" panose="03000509000000000000" pitchFamily="65" charset="-120"/>
                <a:ea typeface="標楷體" panose="03000509000000000000" pitchFamily="65" charset="-120"/>
              </a:rPr>
              <a:t>通過使細微特徵更加突出來提高醫學圖像的可見性</a:t>
            </a:r>
            <a:endParaRPr lang="en-US" altLang="zh-TW" sz="1800" dirty="0">
              <a:latin typeface="標楷體" panose="03000509000000000000" pitchFamily="65" charset="-120"/>
              <a:ea typeface="標楷體" panose="03000509000000000000" pitchFamily="65" charset="-120"/>
            </a:endParaRPr>
          </a:p>
          <a:p>
            <a:pPr lvl="1">
              <a:lnSpc>
                <a:spcPct val="150000"/>
              </a:lnSpc>
              <a:buFont typeface="Wingdings" panose="05000000000000000000" pitchFamily="2" charset="2"/>
              <a:buChar char="p"/>
            </a:pPr>
            <a:r>
              <a:rPr lang="zh-TW" altLang="en-US" sz="1800" dirty="0">
                <a:latin typeface="標楷體" panose="03000509000000000000" pitchFamily="65" charset="-120"/>
                <a:ea typeface="標楷體" panose="03000509000000000000" pitchFamily="65" charset="-120"/>
              </a:rPr>
              <a:t>更有效地對糖尿病視網膜病變圖像進行</a:t>
            </a:r>
            <a:r>
              <a:rPr lang="zh-TW" altLang="en-US" sz="1800" dirty="0">
                <a:solidFill>
                  <a:srgbClr val="FF0000"/>
                </a:solidFill>
                <a:latin typeface="標楷體" panose="03000509000000000000" pitchFamily="65" charset="-120"/>
                <a:ea typeface="標楷體" panose="03000509000000000000" pitchFamily="65" charset="-120"/>
              </a:rPr>
              <a:t>分類</a:t>
            </a:r>
            <a:endParaRPr lang="en-US" altLang="zh-TW" sz="1800" dirty="0">
              <a:solidFill>
                <a:srgbClr val="FF0000"/>
              </a:solidFill>
              <a:latin typeface="標楷體" panose="03000509000000000000" pitchFamily="65" charset="-120"/>
              <a:ea typeface="標楷體" panose="03000509000000000000" pitchFamily="65" charset="-120"/>
            </a:endParaRPr>
          </a:p>
          <a:p>
            <a:pPr>
              <a:lnSpc>
                <a:spcPct val="150000"/>
              </a:lnSpc>
            </a:pPr>
            <a:r>
              <a:rPr lang="zh-TW" altLang="en-US" sz="2400" b="1" dirty="0">
                <a:latin typeface="標楷體" panose="03000509000000000000" pitchFamily="65" charset="-120"/>
                <a:ea typeface="標楷體" panose="03000509000000000000" pitchFamily="65" charset="-120"/>
              </a:rPr>
              <a:t>資料集</a:t>
            </a:r>
            <a:endParaRPr lang="en-US" altLang="zh-TW" sz="2400" b="1" dirty="0">
              <a:latin typeface="標楷體" panose="03000509000000000000" pitchFamily="65" charset="-120"/>
              <a:ea typeface="標楷體" panose="03000509000000000000" pitchFamily="65" charset="-120"/>
            </a:endParaRPr>
          </a:p>
          <a:p>
            <a:pPr lvl="1">
              <a:lnSpc>
                <a:spcPct val="150000"/>
              </a:lnSpc>
              <a:buFont typeface="Wingdings" panose="05000000000000000000" pitchFamily="2" charset="2"/>
              <a:buChar char="p"/>
            </a:pPr>
            <a:r>
              <a:rPr lang="zh-TW" altLang="en-US" sz="1800" dirty="0">
                <a:latin typeface="標楷體" panose="03000509000000000000" pitchFamily="65" charset="-120"/>
                <a:ea typeface="標楷體" panose="03000509000000000000" pitchFamily="65" charset="-120"/>
              </a:rPr>
              <a:t>超寬域 </a:t>
            </a:r>
            <a:r>
              <a:rPr lang="en-US" altLang="zh-TW" sz="1800" dirty="0">
                <a:latin typeface="標楷體" panose="03000509000000000000" pitchFamily="65" charset="-120"/>
                <a:ea typeface="標楷體" panose="03000509000000000000" pitchFamily="65" charset="-120"/>
              </a:rPr>
              <a:t>(UWF) </a:t>
            </a:r>
            <a:r>
              <a:rPr lang="zh-TW" altLang="en-US" sz="1800" dirty="0">
                <a:latin typeface="標楷體" panose="03000509000000000000" pitchFamily="65" charset="-120"/>
                <a:ea typeface="標楷體" panose="03000509000000000000" pitchFamily="65" charset="-120"/>
              </a:rPr>
              <a:t>數據集</a:t>
            </a:r>
            <a:endParaRPr lang="en-US" altLang="zh-TW" sz="1800" dirty="0">
              <a:latin typeface="標楷體" panose="03000509000000000000" pitchFamily="65" charset="-120"/>
              <a:ea typeface="標楷體" panose="03000509000000000000" pitchFamily="65" charset="-120"/>
            </a:endParaRPr>
          </a:p>
          <a:p>
            <a:pPr lvl="1">
              <a:lnSpc>
                <a:spcPct val="150000"/>
              </a:lnSpc>
              <a:buFont typeface="Wingdings" panose="05000000000000000000" pitchFamily="2" charset="2"/>
              <a:buChar char="p"/>
            </a:pPr>
            <a:r>
              <a:rPr lang="zh-TW" altLang="en-US" sz="1800" dirty="0">
                <a:latin typeface="標楷體" panose="03000509000000000000" pitchFamily="65" charset="-120"/>
                <a:ea typeface="標楷體" panose="03000509000000000000" pitchFamily="65" charset="-120"/>
              </a:rPr>
              <a:t>亞太遠程眼科學會 </a:t>
            </a:r>
            <a:r>
              <a:rPr lang="en-US" altLang="zh-TW" sz="1800" dirty="0">
                <a:latin typeface="標楷體" panose="03000509000000000000" pitchFamily="65" charset="-120"/>
                <a:ea typeface="標楷體" panose="03000509000000000000" pitchFamily="65" charset="-120"/>
              </a:rPr>
              <a:t>(APTOS) </a:t>
            </a:r>
            <a:r>
              <a:rPr lang="zh-TW" altLang="en-US" sz="1800" dirty="0">
                <a:latin typeface="標楷體" panose="03000509000000000000" pitchFamily="65" charset="-120"/>
                <a:ea typeface="標楷體" panose="03000509000000000000" pitchFamily="65" charset="-120"/>
              </a:rPr>
              <a:t>數據集</a:t>
            </a:r>
            <a:endParaRPr lang="en-US" altLang="zh-TW" sz="1800" dirty="0">
              <a:latin typeface="標楷體" panose="03000509000000000000" pitchFamily="65" charset="-120"/>
              <a:ea typeface="標楷體" panose="03000509000000000000" pitchFamily="65" charset="-120"/>
            </a:endParaRPr>
          </a:p>
          <a:p>
            <a:pPr lvl="1">
              <a:lnSpc>
                <a:spcPct val="150000"/>
              </a:lnSpc>
              <a:buFont typeface="Wingdings" panose="05000000000000000000" pitchFamily="2" charset="2"/>
              <a:buChar char="p"/>
            </a:pPr>
            <a:r>
              <a:rPr lang="en-US" altLang="zh-TW" sz="1800" dirty="0">
                <a:latin typeface="標楷體" panose="03000509000000000000" pitchFamily="65" charset="-120"/>
                <a:ea typeface="標楷體" panose="03000509000000000000" pitchFamily="65" charset="-120"/>
              </a:rPr>
              <a:t>MESSIDOR-2 </a:t>
            </a:r>
            <a:r>
              <a:rPr lang="zh-TW" altLang="en-US" sz="1800" dirty="0">
                <a:latin typeface="標楷體" panose="03000509000000000000" pitchFamily="65" charset="-120"/>
                <a:ea typeface="標楷體" panose="03000509000000000000" pitchFamily="65" charset="-120"/>
              </a:rPr>
              <a:t>數據集</a:t>
            </a:r>
          </a:p>
        </p:txBody>
      </p:sp>
      <p:sp>
        <p:nvSpPr>
          <p:cNvPr id="4" name="頁尾版面配置區 3">
            <a:extLst>
              <a:ext uri="{FF2B5EF4-FFF2-40B4-BE49-F238E27FC236}">
                <a16:creationId xmlns:a16="http://schemas.microsoft.com/office/drawing/2014/main" id="{B366D802-7C54-0451-59CC-61D31FD65BF5}"/>
              </a:ext>
            </a:extLst>
          </p:cNvPr>
          <p:cNvSpPr>
            <a:spLocks noGrp="1"/>
          </p:cNvSpPr>
          <p:nvPr>
            <p:ph type="ftr" sz="quarter" idx="11"/>
          </p:nvPr>
        </p:nvSpPr>
        <p:spPr/>
        <p:txBody>
          <a:bodyPr/>
          <a:lstStyle/>
          <a:p>
            <a:r>
              <a:rPr lang="en-US" altLang="zh-TW" dirty="0"/>
              <a:t>2</a:t>
            </a:r>
            <a:endParaRPr lang="zh-TW" altLang="en-US" dirty="0"/>
          </a:p>
        </p:txBody>
      </p:sp>
    </p:spTree>
    <p:extLst>
      <p:ext uri="{BB962C8B-B14F-4D97-AF65-F5344CB8AC3E}">
        <p14:creationId xmlns:p14="http://schemas.microsoft.com/office/powerpoint/2010/main" val="29564383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BCE07-BC72-BE26-8C78-527D94AF4C25}"/>
              </a:ext>
            </a:extLst>
          </p:cNvPr>
          <p:cNvSpPr>
            <a:spLocks noGrp="1"/>
          </p:cNvSpPr>
          <p:nvPr>
            <p:ph type="title"/>
          </p:nvPr>
        </p:nvSpPr>
        <p:spPr/>
        <p:txBody>
          <a:bodyPr/>
          <a:lstStyle/>
          <a:p>
            <a:r>
              <a:rPr lang="zh-TW" altLang="en-US" sz="4400" dirty="0">
                <a:latin typeface="標楷體" panose="03000509000000000000" pitchFamily="65" charset="-120"/>
                <a:ea typeface="標楷體" panose="03000509000000000000" pitchFamily="65" charset="-120"/>
              </a:rPr>
              <a:t>總結</a:t>
            </a:r>
            <a:endParaRPr lang="zh-TW" altLang="en-US" dirty="0"/>
          </a:p>
        </p:txBody>
      </p:sp>
      <p:sp>
        <p:nvSpPr>
          <p:cNvPr id="3" name="內容版面配置區 2">
            <a:extLst>
              <a:ext uri="{FF2B5EF4-FFF2-40B4-BE49-F238E27FC236}">
                <a16:creationId xmlns:a16="http://schemas.microsoft.com/office/drawing/2014/main" id="{1CFF55FA-4FBB-52E1-7D59-1DE381419EA3}"/>
              </a:ext>
            </a:extLst>
          </p:cNvPr>
          <p:cNvSpPr>
            <a:spLocks noGrp="1"/>
          </p:cNvSpPr>
          <p:nvPr>
            <p:ph idx="1"/>
          </p:nvPr>
        </p:nvSpPr>
        <p:spPr/>
        <p:txBody>
          <a:bodyPr>
            <a:normAutofit/>
          </a:bodyPr>
          <a:lstStyle/>
          <a:p>
            <a:pPr>
              <a:lnSpc>
                <a:spcPct val="150000"/>
              </a:lnSpc>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問題解決</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p"/>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醫學影像中特徵的微妙性</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p"/>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不平衡數據集</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主要貢獻</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p"/>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作者們提出一個計算效率高的混和網路，有效分類</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DR</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圖像</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a:extLst>
              <a:ext uri="{FF2B5EF4-FFF2-40B4-BE49-F238E27FC236}">
                <a16:creationId xmlns:a16="http://schemas.microsoft.com/office/drawing/2014/main" id="{9750397D-C8EF-FE4D-E623-2A882A0A9919}"/>
              </a:ext>
            </a:extLst>
          </p:cNvPr>
          <p:cNvSpPr>
            <a:spLocks noGrp="1"/>
          </p:cNvSpPr>
          <p:nvPr>
            <p:ph type="ftr" sz="quarter" idx="11"/>
          </p:nvPr>
        </p:nvSpPr>
        <p:spPr/>
        <p:txBody>
          <a:bodyPr/>
          <a:lstStyle/>
          <a:p>
            <a:r>
              <a:rPr lang="en-US" altLang="zh-TW" dirty="0"/>
              <a:t>29</a:t>
            </a:r>
            <a:endParaRPr lang="zh-TW" altLang="en-US" dirty="0"/>
          </a:p>
        </p:txBody>
      </p:sp>
    </p:spTree>
    <p:extLst>
      <p:ext uri="{BB962C8B-B14F-4D97-AF65-F5344CB8AC3E}">
        <p14:creationId xmlns:p14="http://schemas.microsoft.com/office/powerpoint/2010/main" val="32722190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374B6C-F4EA-D6FA-0918-754D0282375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論文實作</a:t>
            </a:r>
            <a:r>
              <a:rPr lang="en-US" altLang="zh-TW" dirty="0">
                <a:latin typeface="標楷體" panose="03000509000000000000" pitchFamily="65" charset="-120"/>
                <a:ea typeface="標楷體" panose="03000509000000000000" pitchFamily="65" charset="-120"/>
              </a:rPr>
              <a:t>(1/7)</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919F8A09-859E-F37F-2E95-5DCBF7291E7C}"/>
              </a:ext>
            </a:extLst>
          </p:cNvPr>
          <p:cNvSpPr>
            <a:spLocks noGrp="1"/>
          </p:cNvSpPr>
          <p:nvPr>
            <p:ph idx="1"/>
          </p:nvPr>
        </p:nvSpPr>
        <p:spPr/>
        <p:txBody>
          <a:bodyPr>
            <a:normAutofit/>
          </a:bodyPr>
          <a:lstStyle/>
          <a:p>
            <a:pPr>
              <a:lnSpc>
                <a:spcPct val="150000"/>
              </a:lnSpc>
            </a:pPr>
            <a:r>
              <a:rPr lang="zh-TW" altLang="en-US" dirty="0">
                <a:latin typeface="標楷體" panose="03000509000000000000" pitchFamily="65" charset="-120"/>
                <a:ea typeface="標楷體" panose="03000509000000000000" pitchFamily="65" charset="-120"/>
              </a:rPr>
              <a:t>資料集分析</a:t>
            </a:r>
            <a:endParaRPr lang="en-US" altLang="zh-TW" dirty="0">
              <a:latin typeface="標楷體" panose="03000509000000000000" pitchFamily="65" charset="-120"/>
              <a:ea typeface="標楷體" panose="03000509000000000000" pitchFamily="65" charset="-120"/>
            </a:endParaRPr>
          </a:p>
          <a:p>
            <a:pPr>
              <a:lnSpc>
                <a:spcPct val="150000"/>
              </a:lnSpc>
            </a:pPr>
            <a:r>
              <a:rPr lang="zh-TW" altLang="en-US" dirty="0">
                <a:latin typeface="標楷體" panose="03000509000000000000" pitchFamily="65" charset="-120"/>
                <a:ea typeface="標楷體" panose="03000509000000000000" pitchFamily="65" charset="-120"/>
              </a:rPr>
              <a:t>四種前處理方法、三種優化器</a:t>
            </a:r>
            <a:endParaRPr lang="en-US" altLang="zh-TW" dirty="0">
              <a:latin typeface="標楷體" panose="03000509000000000000" pitchFamily="65" charset="-120"/>
              <a:ea typeface="標楷體" panose="03000509000000000000" pitchFamily="65" charset="-120"/>
            </a:endParaRPr>
          </a:p>
          <a:p>
            <a:pPr>
              <a:lnSpc>
                <a:spcPct val="150000"/>
              </a:lnSpc>
            </a:pPr>
            <a:r>
              <a:rPr lang="zh-TW" altLang="en-US" dirty="0">
                <a:latin typeface="標楷體" panose="03000509000000000000" pitchFamily="65" charset="-120"/>
                <a:ea typeface="標楷體" panose="03000509000000000000" pitchFamily="65" charset="-120"/>
              </a:rPr>
              <a:t>比較結果</a:t>
            </a:r>
            <a:endParaRPr lang="en-US" altLang="zh-TW" dirty="0">
              <a:latin typeface="標楷體" panose="03000509000000000000" pitchFamily="65" charset="-120"/>
              <a:ea typeface="標楷體" panose="03000509000000000000" pitchFamily="65" charset="-120"/>
            </a:endParaRPr>
          </a:p>
          <a:p>
            <a:pPr>
              <a:lnSpc>
                <a:spcPct val="150000"/>
              </a:lnSpc>
            </a:pPr>
            <a:r>
              <a:rPr lang="zh-TW" altLang="en-US" dirty="0">
                <a:latin typeface="標楷體" panose="03000509000000000000" pitchFamily="65" charset="-120"/>
                <a:ea typeface="標楷體" panose="03000509000000000000" pitchFamily="65" charset="-120"/>
              </a:rPr>
              <a:t>結論</a:t>
            </a:r>
            <a:endParaRPr lang="en-US" altLang="zh-TW" dirty="0">
              <a:latin typeface="標楷體" panose="03000509000000000000" pitchFamily="65" charset="-120"/>
              <a:ea typeface="標楷體" panose="03000509000000000000" pitchFamily="65" charset="-120"/>
            </a:endParaRPr>
          </a:p>
          <a:p>
            <a:pPr>
              <a:lnSpc>
                <a:spcPct val="150000"/>
              </a:lnSpc>
            </a:pPr>
            <a:r>
              <a:rPr lang="zh-TW" altLang="en-US" dirty="0">
                <a:latin typeface="標楷體" panose="03000509000000000000" pitchFamily="65" charset="-120"/>
                <a:ea typeface="標楷體" panose="03000509000000000000" pitchFamily="65" charset="-120"/>
              </a:rPr>
              <a:t>硬體及版本</a:t>
            </a:r>
          </a:p>
        </p:txBody>
      </p:sp>
      <p:sp>
        <p:nvSpPr>
          <p:cNvPr id="4" name="頁尾版面配置區 3">
            <a:extLst>
              <a:ext uri="{FF2B5EF4-FFF2-40B4-BE49-F238E27FC236}">
                <a16:creationId xmlns:a16="http://schemas.microsoft.com/office/drawing/2014/main" id="{5D58A666-8809-8659-E8C1-CAA49CBED19C}"/>
              </a:ext>
            </a:extLst>
          </p:cNvPr>
          <p:cNvSpPr>
            <a:spLocks noGrp="1"/>
          </p:cNvSpPr>
          <p:nvPr>
            <p:ph type="ftr" sz="quarter" idx="11"/>
          </p:nvPr>
        </p:nvSpPr>
        <p:spPr/>
        <p:txBody>
          <a:bodyPr/>
          <a:lstStyle/>
          <a:p>
            <a:r>
              <a:rPr lang="en-US" altLang="zh-TW" dirty="0"/>
              <a:t>30</a:t>
            </a:r>
            <a:endParaRPr lang="zh-TW" altLang="en-US" dirty="0"/>
          </a:p>
        </p:txBody>
      </p:sp>
    </p:spTree>
    <p:extLst>
      <p:ext uri="{BB962C8B-B14F-4D97-AF65-F5344CB8AC3E}">
        <p14:creationId xmlns:p14="http://schemas.microsoft.com/office/powerpoint/2010/main" val="4707274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519B19-9A2E-071C-7566-996FFFBB279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論文實作</a:t>
            </a:r>
            <a:r>
              <a:rPr lang="en-US" altLang="zh-TW" dirty="0">
                <a:latin typeface="標楷體" panose="03000509000000000000" pitchFamily="65" charset="-120"/>
                <a:ea typeface="標楷體" panose="03000509000000000000" pitchFamily="65" charset="-120"/>
              </a:rPr>
              <a:t>(2/7)</a:t>
            </a:r>
            <a:endParaRPr lang="zh-TW" altLang="en-US" dirty="0"/>
          </a:p>
        </p:txBody>
      </p:sp>
      <p:pic>
        <p:nvPicPr>
          <p:cNvPr id="6" name="內容版面配置區 5">
            <a:extLst>
              <a:ext uri="{FF2B5EF4-FFF2-40B4-BE49-F238E27FC236}">
                <a16:creationId xmlns:a16="http://schemas.microsoft.com/office/drawing/2014/main" id="{CA87A629-E895-AA5F-5E12-ED6F80D47E58}"/>
              </a:ext>
            </a:extLst>
          </p:cNvPr>
          <p:cNvPicPr>
            <a:picLocks noGrp="1" noChangeAspect="1"/>
          </p:cNvPicPr>
          <p:nvPr>
            <p:ph idx="1"/>
          </p:nvPr>
        </p:nvPicPr>
        <p:blipFill>
          <a:blip r:embed="rId2"/>
          <a:stretch>
            <a:fillRect/>
          </a:stretch>
        </p:blipFill>
        <p:spPr>
          <a:xfrm>
            <a:off x="5371741" y="873307"/>
            <a:ext cx="2988524" cy="2050700"/>
          </a:xfrm>
        </p:spPr>
      </p:pic>
      <p:sp>
        <p:nvSpPr>
          <p:cNvPr id="4" name="頁尾版面配置區 3">
            <a:extLst>
              <a:ext uri="{FF2B5EF4-FFF2-40B4-BE49-F238E27FC236}">
                <a16:creationId xmlns:a16="http://schemas.microsoft.com/office/drawing/2014/main" id="{A10BC032-52D1-7727-87FE-218FCAEE45EC}"/>
              </a:ext>
            </a:extLst>
          </p:cNvPr>
          <p:cNvSpPr>
            <a:spLocks noGrp="1"/>
          </p:cNvSpPr>
          <p:nvPr>
            <p:ph type="ftr" sz="quarter" idx="11"/>
          </p:nvPr>
        </p:nvSpPr>
        <p:spPr/>
        <p:txBody>
          <a:bodyPr/>
          <a:lstStyle/>
          <a:p>
            <a:r>
              <a:rPr lang="en-US" altLang="zh-TW" dirty="0"/>
              <a:t>31</a:t>
            </a:r>
            <a:endParaRPr lang="zh-TW" altLang="en-US" dirty="0"/>
          </a:p>
        </p:txBody>
      </p:sp>
      <p:pic>
        <p:nvPicPr>
          <p:cNvPr id="8" name="圖片 7">
            <a:extLst>
              <a:ext uri="{FF2B5EF4-FFF2-40B4-BE49-F238E27FC236}">
                <a16:creationId xmlns:a16="http://schemas.microsoft.com/office/drawing/2014/main" id="{70478A31-1683-AC66-136F-5983034860DF}"/>
              </a:ext>
            </a:extLst>
          </p:cNvPr>
          <p:cNvPicPr>
            <a:picLocks noChangeAspect="1"/>
          </p:cNvPicPr>
          <p:nvPr/>
        </p:nvPicPr>
        <p:blipFill>
          <a:blip r:embed="rId3"/>
          <a:stretch>
            <a:fillRect/>
          </a:stretch>
        </p:blipFill>
        <p:spPr>
          <a:xfrm>
            <a:off x="8704228" y="678433"/>
            <a:ext cx="2764226" cy="2294384"/>
          </a:xfrm>
          <a:prstGeom prst="rect">
            <a:avLst/>
          </a:prstGeom>
        </p:spPr>
      </p:pic>
      <p:sp>
        <p:nvSpPr>
          <p:cNvPr id="9" name="內容版面配置區 2">
            <a:extLst>
              <a:ext uri="{FF2B5EF4-FFF2-40B4-BE49-F238E27FC236}">
                <a16:creationId xmlns:a16="http://schemas.microsoft.com/office/drawing/2014/main" id="{E3882801-605A-9AE5-D970-797651F90DEE}"/>
              </a:ext>
            </a:extLst>
          </p:cNvPr>
          <p:cNvSpPr txBox="1">
            <a:spLocks/>
          </p:cNvSpPr>
          <p:nvPr/>
        </p:nvSpPr>
        <p:spPr>
          <a:xfrm>
            <a:off x="838200" y="1825625"/>
            <a:ext cx="10319158" cy="320597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資料集分析</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70000"/>
              </a:lnSpc>
              <a:buFont typeface="Wingdings" panose="05000000000000000000" pitchFamily="2" charset="2"/>
              <a:buChar char="p"/>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APTOS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資料集</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lvl="2">
              <a:lnSpc>
                <a:spcPct val="170000"/>
              </a:lnSpc>
              <a:buFont typeface="Wingdings" panose="05000000000000000000" pitchFamily="2" charset="2"/>
              <a:buChar char="n"/>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 DR</a:t>
            </a:r>
          </a:p>
          <a:p>
            <a:pPr lvl="2">
              <a:lnSpc>
                <a:spcPct val="170000"/>
              </a:lnSpc>
              <a:buFont typeface="Wingdings" panose="05000000000000000000" pitchFamily="2" charset="2"/>
              <a:buChar char="n"/>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Mild</a:t>
            </a:r>
          </a:p>
          <a:p>
            <a:pPr lvl="2">
              <a:lnSpc>
                <a:spcPct val="170000"/>
              </a:lnSpc>
              <a:buFont typeface="Wingdings" panose="05000000000000000000" pitchFamily="2" charset="2"/>
              <a:buChar char="n"/>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Moderate</a:t>
            </a:r>
          </a:p>
          <a:p>
            <a:pPr lvl="2">
              <a:lnSpc>
                <a:spcPct val="170000"/>
              </a:lnSpc>
              <a:buFont typeface="Wingdings" panose="05000000000000000000" pitchFamily="2" charset="2"/>
              <a:buChar char="n"/>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Severe</a:t>
            </a:r>
          </a:p>
          <a:p>
            <a:pPr lvl="2">
              <a:lnSpc>
                <a:spcPct val="170000"/>
              </a:lnSpc>
              <a:buFont typeface="Wingdings" panose="05000000000000000000" pitchFamily="2" charset="2"/>
              <a:buChar char="n"/>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Proliferative DR</a:t>
            </a:r>
          </a:p>
        </p:txBody>
      </p:sp>
      <p:sp>
        <p:nvSpPr>
          <p:cNvPr id="12" name="箭號: 向右 11">
            <a:extLst>
              <a:ext uri="{FF2B5EF4-FFF2-40B4-BE49-F238E27FC236}">
                <a16:creationId xmlns:a16="http://schemas.microsoft.com/office/drawing/2014/main" id="{B22B323B-49AC-65C0-AF8E-5C79AE97A10A}"/>
              </a:ext>
            </a:extLst>
          </p:cNvPr>
          <p:cNvSpPr/>
          <p:nvPr/>
        </p:nvSpPr>
        <p:spPr>
          <a:xfrm>
            <a:off x="7710836" y="4559208"/>
            <a:ext cx="668416" cy="308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descr="一張含有 光 的圖片&#10;&#10;自動產生的描述">
            <a:extLst>
              <a:ext uri="{FF2B5EF4-FFF2-40B4-BE49-F238E27FC236}">
                <a16:creationId xmlns:a16="http://schemas.microsoft.com/office/drawing/2014/main" id="{2CD067DE-7DD7-A744-8544-45C73901E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334" y="3621534"/>
            <a:ext cx="1396864" cy="937674"/>
          </a:xfrm>
          <a:prstGeom prst="rect">
            <a:avLst/>
          </a:prstGeom>
        </p:spPr>
      </p:pic>
      <p:pic>
        <p:nvPicPr>
          <p:cNvPr id="20" name="圖片 19" descr="一張含有 光, 星星 的圖片&#10;&#10;自動產生的描述">
            <a:extLst>
              <a:ext uri="{FF2B5EF4-FFF2-40B4-BE49-F238E27FC236}">
                <a16:creationId xmlns:a16="http://schemas.microsoft.com/office/drawing/2014/main" id="{5D9DF4E6-7878-33BE-2F91-6BD6C1B74F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7334" y="4937045"/>
            <a:ext cx="1396864" cy="1047648"/>
          </a:xfrm>
          <a:prstGeom prst="rect">
            <a:avLst/>
          </a:prstGeom>
        </p:spPr>
      </p:pic>
      <p:pic>
        <p:nvPicPr>
          <p:cNvPr id="22" name="圖片 21" descr="一張含有 軟體動物, 黑暗 的圖片&#10;&#10;自動產生的描述">
            <a:extLst>
              <a:ext uri="{FF2B5EF4-FFF2-40B4-BE49-F238E27FC236}">
                <a16:creationId xmlns:a16="http://schemas.microsoft.com/office/drawing/2014/main" id="{65045381-0CBA-87EF-65FF-049600C63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6195" y="3522861"/>
            <a:ext cx="1138914" cy="1135020"/>
          </a:xfrm>
          <a:prstGeom prst="rect">
            <a:avLst/>
          </a:prstGeom>
        </p:spPr>
      </p:pic>
      <p:pic>
        <p:nvPicPr>
          <p:cNvPr id="24" name="圖片 23" descr="一張含有 光, 圓形 的圖片&#10;&#10;自動產生的描述">
            <a:extLst>
              <a:ext uri="{FF2B5EF4-FFF2-40B4-BE49-F238E27FC236}">
                <a16:creationId xmlns:a16="http://schemas.microsoft.com/office/drawing/2014/main" id="{EFEFDB72-B4DF-A5C0-4A2E-7E0D731C8D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6195" y="4891412"/>
            <a:ext cx="1138914" cy="1138914"/>
          </a:xfrm>
          <a:prstGeom prst="rect">
            <a:avLst/>
          </a:prstGeom>
        </p:spPr>
      </p:pic>
    </p:spTree>
    <p:extLst>
      <p:ext uri="{BB962C8B-B14F-4D97-AF65-F5344CB8AC3E}">
        <p14:creationId xmlns:p14="http://schemas.microsoft.com/office/powerpoint/2010/main" val="160058525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331F7333-2E5D-BDEA-3073-6D3188B81C30}"/>
              </a:ext>
            </a:extLst>
          </p:cNvPr>
          <p:cNvSpPr>
            <a:spLocks noGrp="1"/>
          </p:cNvSpPr>
          <p:nvPr>
            <p:ph type="ftr" sz="quarter" idx="11"/>
          </p:nvPr>
        </p:nvSpPr>
        <p:spPr/>
        <p:txBody>
          <a:bodyPr/>
          <a:lstStyle/>
          <a:p>
            <a:r>
              <a:rPr lang="en-US" altLang="zh-TW" dirty="0"/>
              <a:t>32</a:t>
            </a:r>
            <a:endParaRPr lang="zh-TW" altLang="en-US" dirty="0"/>
          </a:p>
        </p:txBody>
      </p:sp>
      <p:sp>
        <p:nvSpPr>
          <p:cNvPr id="5" name="標題 1">
            <a:extLst>
              <a:ext uri="{FF2B5EF4-FFF2-40B4-BE49-F238E27FC236}">
                <a16:creationId xmlns:a16="http://schemas.microsoft.com/office/drawing/2014/main" id="{ECCAB181-4784-2749-3B31-D357E275DF95}"/>
              </a:ext>
            </a:extLst>
          </p:cNvPr>
          <p:cNvSpPr>
            <a:spLocks noGrp="1"/>
          </p:cNvSpPr>
          <p:nvPr>
            <p:ph type="title"/>
          </p:nvPr>
        </p:nvSpPr>
        <p:spPr>
          <a:xfrm>
            <a:off x="838200" y="365125"/>
            <a:ext cx="10515600" cy="1325563"/>
          </a:xfrm>
        </p:spPr>
        <p:txBody>
          <a:bodyPr/>
          <a:lstStyle/>
          <a:p>
            <a:r>
              <a:rPr lang="zh-TW" altLang="en-US" dirty="0">
                <a:latin typeface="標楷體" panose="03000509000000000000" pitchFamily="65" charset="-120"/>
                <a:ea typeface="標楷體" panose="03000509000000000000" pitchFamily="65" charset="-120"/>
              </a:rPr>
              <a:t>論文實作</a:t>
            </a:r>
            <a:r>
              <a:rPr lang="en-US" altLang="zh-TW" dirty="0">
                <a:latin typeface="標楷體" panose="03000509000000000000" pitchFamily="65" charset="-120"/>
                <a:ea typeface="標楷體" panose="03000509000000000000" pitchFamily="65" charset="-120"/>
              </a:rPr>
              <a:t>(3/7)</a:t>
            </a:r>
            <a:endParaRPr lang="zh-TW" altLang="en-US" dirty="0"/>
          </a:p>
        </p:txBody>
      </p:sp>
      <p:sp>
        <p:nvSpPr>
          <p:cNvPr id="8" name="內容版面配置區 2">
            <a:extLst>
              <a:ext uri="{FF2B5EF4-FFF2-40B4-BE49-F238E27FC236}">
                <a16:creationId xmlns:a16="http://schemas.microsoft.com/office/drawing/2014/main" id="{B2DB1829-F7B0-440A-FE89-18281ECBF64C}"/>
              </a:ext>
            </a:extLst>
          </p:cNvPr>
          <p:cNvSpPr txBox="1">
            <a:spLocks/>
          </p:cNvSpPr>
          <p:nvPr/>
        </p:nvSpPr>
        <p:spPr>
          <a:xfrm>
            <a:off x="838200" y="1487488"/>
            <a:ext cx="10319158" cy="8991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種前處理方法</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4" name="內容版面配置區 13">
            <a:extLst>
              <a:ext uri="{FF2B5EF4-FFF2-40B4-BE49-F238E27FC236}">
                <a16:creationId xmlns:a16="http://schemas.microsoft.com/office/drawing/2014/main" id="{7B3C7D4A-BFFC-6B6D-8CDC-46DE29E3BE33}"/>
              </a:ext>
            </a:extLst>
          </p:cNvPr>
          <p:cNvPicPr>
            <a:picLocks noGrp="1" noChangeAspect="1"/>
          </p:cNvPicPr>
          <p:nvPr>
            <p:ph idx="1"/>
          </p:nvPr>
        </p:nvPicPr>
        <p:blipFill>
          <a:blip r:embed="rId2"/>
          <a:stretch>
            <a:fillRect/>
          </a:stretch>
        </p:blipFill>
        <p:spPr>
          <a:xfrm>
            <a:off x="838199" y="2734304"/>
            <a:ext cx="5077534" cy="933580"/>
          </a:xfrm>
        </p:spPr>
      </p:pic>
      <p:pic>
        <p:nvPicPr>
          <p:cNvPr id="16" name="圖片 15">
            <a:extLst>
              <a:ext uri="{FF2B5EF4-FFF2-40B4-BE49-F238E27FC236}">
                <a16:creationId xmlns:a16="http://schemas.microsoft.com/office/drawing/2014/main" id="{8914EBF6-D0E6-9F28-9389-456343BCA38E}"/>
              </a:ext>
            </a:extLst>
          </p:cNvPr>
          <p:cNvPicPr>
            <a:picLocks noChangeAspect="1"/>
          </p:cNvPicPr>
          <p:nvPr/>
        </p:nvPicPr>
        <p:blipFill>
          <a:blip r:embed="rId3"/>
          <a:stretch>
            <a:fillRect/>
          </a:stretch>
        </p:blipFill>
        <p:spPr>
          <a:xfrm>
            <a:off x="909647" y="4181423"/>
            <a:ext cx="4934639" cy="885949"/>
          </a:xfrm>
          <a:prstGeom prst="rect">
            <a:avLst/>
          </a:prstGeom>
        </p:spPr>
      </p:pic>
      <p:pic>
        <p:nvPicPr>
          <p:cNvPr id="18" name="圖片 17">
            <a:extLst>
              <a:ext uri="{FF2B5EF4-FFF2-40B4-BE49-F238E27FC236}">
                <a16:creationId xmlns:a16="http://schemas.microsoft.com/office/drawing/2014/main" id="{DC7D507D-2121-CB8F-E9A7-E4D02962C064}"/>
              </a:ext>
            </a:extLst>
          </p:cNvPr>
          <p:cNvPicPr>
            <a:picLocks noChangeAspect="1"/>
          </p:cNvPicPr>
          <p:nvPr/>
        </p:nvPicPr>
        <p:blipFill>
          <a:blip r:embed="rId4"/>
          <a:stretch>
            <a:fillRect/>
          </a:stretch>
        </p:blipFill>
        <p:spPr>
          <a:xfrm>
            <a:off x="6553604" y="1193512"/>
            <a:ext cx="4953691" cy="914528"/>
          </a:xfrm>
          <a:prstGeom prst="rect">
            <a:avLst/>
          </a:prstGeom>
        </p:spPr>
      </p:pic>
      <p:pic>
        <p:nvPicPr>
          <p:cNvPr id="20" name="圖片 19">
            <a:extLst>
              <a:ext uri="{FF2B5EF4-FFF2-40B4-BE49-F238E27FC236}">
                <a16:creationId xmlns:a16="http://schemas.microsoft.com/office/drawing/2014/main" id="{6B7B4CE7-5E77-18E5-A459-8A31AB9B45A8}"/>
              </a:ext>
            </a:extLst>
          </p:cNvPr>
          <p:cNvPicPr>
            <a:picLocks noChangeAspect="1"/>
          </p:cNvPicPr>
          <p:nvPr/>
        </p:nvPicPr>
        <p:blipFill>
          <a:blip r:embed="rId5"/>
          <a:stretch>
            <a:fillRect/>
          </a:stretch>
        </p:blipFill>
        <p:spPr>
          <a:xfrm>
            <a:off x="6539314" y="2402882"/>
            <a:ext cx="4982270" cy="905001"/>
          </a:xfrm>
          <a:prstGeom prst="rect">
            <a:avLst/>
          </a:prstGeom>
        </p:spPr>
      </p:pic>
      <p:pic>
        <p:nvPicPr>
          <p:cNvPr id="22" name="圖片 21">
            <a:extLst>
              <a:ext uri="{FF2B5EF4-FFF2-40B4-BE49-F238E27FC236}">
                <a16:creationId xmlns:a16="http://schemas.microsoft.com/office/drawing/2014/main" id="{99B7BB82-6BB5-8E46-B0F9-1FC4B8464D5C}"/>
              </a:ext>
            </a:extLst>
          </p:cNvPr>
          <p:cNvPicPr>
            <a:picLocks noChangeAspect="1"/>
          </p:cNvPicPr>
          <p:nvPr/>
        </p:nvPicPr>
        <p:blipFill>
          <a:blip r:embed="rId6"/>
          <a:stretch>
            <a:fillRect/>
          </a:stretch>
        </p:blipFill>
        <p:spPr>
          <a:xfrm>
            <a:off x="6567893" y="3602725"/>
            <a:ext cx="4953691" cy="898932"/>
          </a:xfrm>
          <a:prstGeom prst="rect">
            <a:avLst/>
          </a:prstGeom>
        </p:spPr>
      </p:pic>
      <p:pic>
        <p:nvPicPr>
          <p:cNvPr id="24" name="圖片 23">
            <a:extLst>
              <a:ext uri="{FF2B5EF4-FFF2-40B4-BE49-F238E27FC236}">
                <a16:creationId xmlns:a16="http://schemas.microsoft.com/office/drawing/2014/main" id="{C477D13E-E196-3E64-EBC7-87B6694C63A8}"/>
              </a:ext>
            </a:extLst>
          </p:cNvPr>
          <p:cNvPicPr>
            <a:picLocks noChangeAspect="1"/>
          </p:cNvPicPr>
          <p:nvPr/>
        </p:nvPicPr>
        <p:blipFill>
          <a:blip r:embed="rId7"/>
          <a:stretch>
            <a:fillRect/>
          </a:stretch>
        </p:blipFill>
        <p:spPr>
          <a:xfrm>
            <a:off x="6553604" y="4800290"/>
            <a:ext cx="4953691" cy="885949"/>
          </a:xfrm>
          <a:prstGeom prst="rect">
            <a:avLst/>
          </a:prstGeom>
        </p:spPr>
      </p:pic>
      <p:sp>
        <p:nvSpPr>
          <p:cNvPr id="25" name="矩形: 圓角 24">
            <a:extLst>
              <a:ext uri="{FF2B5EF4-FFF2-40B4-BE49-F238E27FC236}">
                <a16:creationId xmlns:a16="http://schemas.microsoft.com/office/drawing/2014/main" id="{9DF84FCA-9A02-F3CA-DE79-032A392CC752}"/>
              </a:ext>
            </a:extLst>
          </p:cNvPr>
          <p:cNvSpPr/>
          <p:nvPr/>
        </p:nvSpPr>
        <p:spPr>
          <a:xfrm>
            <a:off x="6347716" y="870358"/>
            <a:ext cx="5371750" cy="511728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165544C4-D0AA-CA2D-15F2-434D0AEB6DF3}"/>
              </a:ext>
            </a:extLst>
          </p:cNvPr>
          <p:cNvSpPr txBox="1"/>
          <p:nvPr/>
        </p:nvSpPr>
        <p:spPr>
          <a:xfrm>
            <a:off x="8181720" y="854958"/>
            <a:ext cx="1726035" cy="338554"/>
          </a:xfrm>
          <a:prstGeom prst="rect">
            <a:avLst/>
          </a:prstGeom>
          <a:noFill/>
        </p:spPr>
        <p:txBody>
          <a:bodyPr wrap="square">
            <a:spAutoFit/>
          </a:bodyPr>
          <a:lstStyle/>
          <a:p>
            <a:pPr algn="ctr"/>
            <a:r>
              <a:rPr lang="zh-TW" altLang="en-US" sz="1600" dirty="0">
                <a:latin typeface="Times New Roman" panose="02020603050405020304" pitchFamily="18" charset="0"/>
                <a:cs typeface="Times New Roman" panose="02020603050405020304" pitchFamily="18" charset="0"/>
              </a:rPr>
              <a:t>Ben_processing</a:t>
            </a:r>
          </a:p>
        </p:txBody>
      </p:sp>
      <p:sp>
        <p:nvSpPr>
          <p:cNvPr id="28" name="文字方塊 27">
            <a:extLst>
              <a:ext uri="{FF2B5EF4-FFF2-40B4-BE49-F238E27FC236}">
                <a16:creationId xmlns:a16="http://schemas.microsoft.com/office/drawing/2014/main" id="{3972FA2B-C120-0710-663E-48014596EC9C}"/>
              </a:ext>
            </a:extLst>
          </p:cNvPr>
          <p:cNvSpPr txBox="1"/>
          <p:nvPr/>
        </p:nvSpPr>
        <p:spPr>
          <a:xfrm>
            <a:off x="8181720" y="2087854"/>
            <a:ext cx="1726035" cy="338554"/>
          </a:xfrm>
          <a:prstGeom prst="rect">
            <a:avLst/>
          </a:prstGeom>
          <a:noFill/>
        </p:spPr>
        <p:txBody>
          <a:bodyPr wrap="square">
            <a:spAutoFit/>
          </a:bodyPr>
          <a:lstStyle/>
          <a:p>
            <a:pPr algn="ctr"/>
            <a:r>
              <a:rPr lang="en-US" altLang="zh-TW" sz="1600" dirty="0">
                <a:latin typeface="Times New Roman" panose="02020603050405020304" pitchFamily="18" charset="0"/>
                <a:cs typeface="Times New Roman" panose="02020603050405020304" pitchFamily="18" charset="0"/>
              </a:rPr>
              <a:t>RGBA</a:t>
            </a:r>
            <a:endParaRPr lang="zh-TW" altLang="en-US" sz="16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42EFBA85-E68C-5BD8-BAAB-AC572F0EF6BA}"/>
              </a:ext>
            </a:extLst>
          </p:cNvPr>
          <p:cNvSpPr txBox="1"/>
          <p:nvPr/>
        </p:nvSpPr>
        <p:spPr>
          <a:xfrm>
            <a:off x="8069891" y="3262211"/>
            <a:ext cx="1949692" cy="338554"/>
          </a:xfrm>
          <a:prstGeom prst="rect">
            <a:avLst/>
          </a:prstGeom>
          <a:noFill/>
        </p:spPr>
        <p:txBody>
          <a:bodyPr wrap="square">
            <a:spAutoFit/>
          </a:bodyPr>
          <a:lstStyle/>
          <a:p>
            <a:pPr algn="ctr"/>
            <a:r>
              <a:rPr lang="en-US" altLang="zh-TW" sz="1600" dirty="0">
                <a:latin typeface="Times New Roman" panose="02020603050405020304" pitchFamily="18" charset="0"/>
                <a:cs typeface="Times New Roman" panose="02020603050405020304" pitchFamily="18" charset="0"/>
              </a:rPr>
              <a:t>Median_substraction</a:t>
            </a:r>
            <a:endParaRPr lang="zh-TW" altLang="en-US" sz="1600"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37696095-0EB8-0386-E964-236FF4E62E18}"/>
              </a:ext>
            </a:extLst>
          </p:cNvPr>
          <p:cNvSpPr txBox="1"/>
          <p:nvPr/>
        </p:nvSpPr>
        <p:spPr>
          <a:xfrm>
            <a:off x="8181720" y="4464583"/>
            <a:ext cx="1726035" cy="338554"/>
          </a:xfrm>
          <a:prstGeom prst="rect">
            <a:avLst/>
          </a:prstGeom>
          <a:noFill/>
        </p:spPr>
        <p:txBody>
          <a:bodyPr wrap="square">
            <a:spAutoFit/>
          </a:bodyPr>
          <a:lstStyle/>
          <a:p>
            <a:pPr algn="ctr"/>
            <a:r>
              <a:rPr lang="en-US" altLang="zh-TW" sz="1600" dirty="0">
                <a:latin typeface="Times New Roman" panose="02020603050405020304" pitchFamily="18" charset="0"/>
                <a:cs typeface="Times New Roman" panose="02020603050405020304" pitchFamily="18" charset="0"/>
              </a:rPr>
              <a:t>Gamma</a:t>
            </a:r>
            <a:endParaRPr lang="zh-TW" altLang="en-US" sz="1600" dirty="0">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5C933CEF-1974-9C68-0F9E-048A6240733B}"/>
              </a:ext>
            </a:extLst>
          </p:cNvPr>
          <p:cNvSpPr txBox="1"/>
          <p:nvPr/>
        </p:nvSpPr>
        <p:spPr>
          <a:xfrm>
            <a:off x="2513948" y="3812728"/>
            <a:ext cx="1726035" cy="338554"/>
          </a:xfrm>
          <a:prstGeom prst="rect">
            <a:avLst/>
          </a:prstGeom>
          <a:noFill/>
        </p:spPr>
        <p:txBody>
          <a:bodyPr wrap="square">
            <a:spAutoFit/>
          </a:bodyPr>
          <a:lstStyle/>
          <a:p>
            <a:pPr algn="ctr"/>
            <a:r>
              <a:rPr lang="en-US" altLang="zh-TW" sz="1600" dirty="0">
                <a:latin typeface="Times New Roman" panose="02020603050405020304" pitchFamily="18" charset="0"/>
                <a:cs typeface="Times New Roman" panose="02020603050405020304" pitchFamily="18" charset="0"/>
              </a:rPr>
              <a:t>Author’s</a:t>
            </a:r>
            <a:endParaRPr lang="zh-TW" altLang="en-US" sz="1600" dirty="0">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D41D748C-172C-67DE-4B44-E9D05C302BBE}"/>
              </a:ext>
            </a:extLst>
          </p:cNvPr>
          <p:cNvSpPr txBox="1"/>
          <p:nvPr/>
        </p:nvSpPr>
        <p:spPr>
          <a:xfrm>
            <a:off x="2513948" y="2380680"/>
            <a:ext cx="1726035" cy="338554"/>
          </a:xfrm>
          <a:prstGeom prst="rect">
            <a:avLst/>
          </a:prstGeom>
          <a:noFill/>
        </p:spPr>
        <p:txBody>
          <a:bodyPr wrap="square">
            <a:spAutoFit/>
          </a:bodyPr>
          <a:lstStyle/>
          <a:p>
            <a:pPr algn="ctr"/>
            <a:r>
              <a:rPr lang="en-US" altLang="zh-TW" sz="1600" dirty="0">
                <a:latin typeface="Times New Roman" panose="02020603050405020304" pitchFamily="18" charset="0"/>
                <a:cs typeface="Times New Roman" panose="02020603050405020304" pitchFamily="18" charset="0"/>
              </a:rPr>
              <a:t>Original</a:t>
            </a:r>
            <a:endParaRPr lang="zh-TW"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4056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9B0115E-B962-4F6D-A17A-364C580D4DBD}"/>
              </a:ext>
            </a:extLst>
          </p:cNvPr>
          <p:cNvSpPr>
            <a:spLocks noGrp="1"/>
          </p:cNvSpPr>
          <p:nvPr>
            <p:ph idx="1"/>
          </p:nvPr>
        </p:nvSpPr>
        <p:spPr/>
        <p:txBody>
          <a:bodyPr/>
          <a:lstStyle/>
          <a:p>
            <a:pPr>
              <a:lnSpc>
                <a:spcPct val="1500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三種優化器</a:t>
            </a:r>
          </a:p>
          <a:p>
            <a:pPr lvl="1">
              <a:lnSpc>
                <a:spcPct val="150000"/>
              </a:lnSpc>
              <a:buFont typeface="Wingdings" panose="05000000000000000000" pitchFamily="2" charset="2"/>
              <a:buChar char="p"/>
            </a:pPr>
            <a:r>
              <a:rPr lang="en-US" altLang="zh-TW" dirty="0">
                <a:latin typeface="Times New Roman" panose="02020603050405020304" pitchFamily="18" charset="0"/>
                <a:cs typeface="Times New Roman" panose="02020603050405020304" pitchFamily="18" charset="0"/>
              </a:rPr>
              <a:t>Adam</a:t>
            </a:r>
          </a:p>
          <a:p>
            <a:pPr lvl="1">
              <a:lnSpc>
                <a:spcPct val="150000"/>
              </a:lnSpc>
              <a:buFont typeface="Wingdings" panose="05000000000000000000" pitchFamily="2" charset="2"/>
              <a:buChar char="p"/>
            </a:pPr>
            <a:r>
              <a:rPr lang="en-US" altLang="zh-TW" dirty="0">
                <a:latin typeface="Times New Roman" panose="02020603050405020304" pitchFamily="18" charset="0"/>
                <a:cs typeface="Times New Roman" panose="02020603050405020304" pitchFamily="18" charset="0"/>
              </a:rPr>
              <a:t>SGD</a:t>
            </a:r>
          </a:p>
          <a:p>
            <a:pPr lvl="1">
              <a:lnSpc>
                <a:spcPct val="150000"/>
              </a:lnSpc>
              <a:buFont typeface="Wingdings" panose="05000000000000000000" pitchFamily="2" charset="2"/>
              <a:buChar char="p"/>
            </a:pPr>
            <a:r>
              <a:rPr lang="en-US" altLang="zh-TW" dirty="0" err="1">
                <a:latin typeface="Times New Roman" panose="02020603050405020304" pitchFamily="18" charset="0"/>
                <a:cs typeface="Times New Roman" panose="02020603050405020304" pitchFamily="18" charset="0"/>
              </a:rPr>
              <a:t>RAdam</a:t>
            </a:r>
            <a:endParaRPr lang="zh-TW" altLang="en-US" dirty="0">
              <a:latin typeface="Times New Roman" panose="02020603050405020304" pitchFamily="18" charset="0"/>
              <a:cs typeface="Times New Roman" panose="02020603050405020304" pitchFamily="18" charset="0"/>
            </a:endParaRPr>
          </a:p>
        </p:txBody>
      </p:sp>
      <p:sp>
        <p:nvSpPr>
          <p:cNvPr id="4" name="頁尾版面配置區 3">
            <a:extLst>
              <a:ext uri="{FF2B5EF4-FFF2-40B4-BE49-F238E27FC236}">
                <a16:creationId xmlns:a16="http://schemas.microsoft.com/office/drawing/2014/main" id="{180EB05D-8472-2F6B-51D3-5CC5F19AD313}"/>
              </a:ext>
            </a:extLst>
          </p:cNvPr>
          <p:cNvSpPr>
            <a:spLocks noGrp="1"/>
          </p:cNvSpPr>
          <p:nvPr>
            <p:ph type="ftr" sz="quarter" idx="11"/>
          </p:nvPr>
        </p:nvSpPr>
        <p:spPr/>
        <p:txBody>
          <a:bodyPr/>
          <a:lstStyle/>
          <a:p>
            <a:r>
              <a:rPr lang="en-US" altLang="zh-TW" dirty="0"/>
              <a:t>33</a:t>
            </a:r>
            <a:endParaRPr lang="zh-TW" altLang="en-US" dirty="0"/>
          </a:p>
        </p:txBody>
      </p:sp>
      <p:sp>
        <p:nvSpPr>
          <p:cNvPr id="5" name="標題 1">
            <a:extLst>
              <a:ext uri="{FF2B5EF4-FFF2-40B4-BE49-F238E27FC236}">
                <a16:creationId xmlns:a16="http://schemas.microsoft.com/office/drawing/2014/main" id="{B1A2D43C-CED4-8AF0-1694-D4D7654DAD06}"/>
              </a:ext>
            </a:extLst>
          </p:cNvPr>
          <p:cNvSpPr>
            <a:spLocks noGrp="1"/>
          </p:cNvSpPr>
          <p:nvPr>
            <p:ph type="title"/>
          </p:nvPr>
        </p:nvSpPr>
        <p:spPr>
          <a:xfrm>
            <a:off x="838200" y="365125"/>
            <a:ext cx="10515600" cy="1325563"/>
          </a:xfrm>
        </p:spPr>
        <p:txBody>
          <a:bodyPr/>
          <a:lstStyle/>
          <a:p>
            <a:r>
              <a:rPr lang="zh-TW" altLang="en-US" dirty="0">
                <a:latin typeface="標楷體" panose="03000509000000000000" pitchFamily="65" charset="-120"/>
                <a:ea typeface="標楷體" panose="03000509000000000000" pitchFamily="65" charset="-120"/>
              </a:rPr>
              <a:t>論文實作</a:t>
            </a:r>
            <a:r>
              <a:rPr lang="en-US" altLang="zh-TW" dirty="0">
                <a:latin typeface="標楷體" panose="03000509000000000000" pitchFamily="65" charset="-120"/>
                <a:ea typeface="標楷體" panose="03000509000000000000" pitchFamily="65" charset="-120"/>
              </a:rPr>
              <a:t>(4/7)</a:t>
            </a:r>
            <a:endParaRPr lang="zh-TW" altLang="en-US" dirty="0"/>
          </a:p>
        </p:txBody>
      </p:sp>
    </p:spTree>
    <p:extLst>
      <p:ext uri="{BB962C8B-B14F-4D97-AF65-F5344CB8AC3E}">
        <p14:creationId xmlns:p14="http://schemas.microsoft.com/office/powerpoint/2010/main" val="14844338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4CCDB4-E942-677A-8884-B5F96EAC826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論文實作</a:t>
            </a:r>
            <a:r>
              <a:rPr lang="en-US" altLang="zh-TW" dirty="0">
                <a:latin typeface="標楷體" panose="03000509000000000000" pitchFamily="65" charset="-120"/>
                <a:ea typeface="標楷體" panose="03000509000000000000" pitchFamily="65" charset="-120"/>
              </a:rPr>
              <a:t>(5/7)</a:t>
            </a:r>
            <a:endParaRPr lang="zh-TW" altLang="en-US" dirty="0"/>
          </a:p>
        </p:txBody>
      </p:sp>
      <p:sp>
        <p:nvSpPr>
          <p:cNvPr id="3" name="內容版面配置區 2">
            <a:extLst>
              <a:ext uri="{FF2B5EF4-FFF2-40B4-BE49-F238E27FC236}">
                <a16:creationId xmlns:a16="http://schemas.microsoft.com/office/drawing/2014/main" id="{86AEDFB4-2026-5FF7-0A2F-ADA57E85A33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比較結果</a:t>
            </a:r>
          </a:p>
          <a:p>
            <a:endParaRPr lang="zh-TW" altLang="en-US" dirty="0"/>
          </a:p>
        </p:txBody>
      </p:sp>
      <p:sp>
        <p:nvSpPr>
          <p:cNvPr id="4" name="頁尾版面配置區 3">
            <a:extLst>
              <a:ext uri="{FF2B5EF4-FFF2-40B4-BE49-F238E27FC236}">
                <a16:creationId xmlns:a16="http://schemas.microsoft.com/office/drawing/2014/main" id="{10CB39EF-DEDE-013D-6504-3F8D09AECF04}"/>
              </a:ext>
            </a:extLst>
          </p:cNvPr>
          <p:cNvSpPr>
            <a:spLocks noGrp="1"/>
          </p:cNvSpPr>
          <p:nvPr>
            <p:ph type="ftr" sz="quarter" idx="11"/>
          </p:nvPr>
        </p:nvSpPr>
        <p:spPr/>
        <p:txBody>
          <a:bodyPr/>
          <a:lstStyle/>
          <a:p>
            <a:r>
              <a:rPr lang="en-US" altLang="zh-TW" dirty="0"/>
              <a:t>34</a:t>
            </a:r>
            <a:endParaRPr lang="zh-TW" altLang="en-US" dirty="0"/>
          </a:p>
        </p:txBody>
      </p:sp>
      <p:graphicFrame>
        <p:nvGraphicFramePr>
          <p:cNvPr id="5" name="表格 5">
            <a:extLst>
              <a:ext uri="{FF2B5EF4-FFF2-40B4-BE49-F238E27FC236}">
                <a16:creationId xmlns:a16="http://schemas.microsoft.com/office/drawing/2014/main" id="{7ABE8BC5-00F7-9E3A-1060-7AD07E895329}"/>
              </a:ext>
            </a:extLst>
          </p:cNvPr>
          <p:cNvGraphicFramePr>
            <a:graphicFrameLocks noGrp="1"/>
          </p:cNvGraphicFramePr>
          <p:nvPr>
            <p:extLst>
              <p:ext uri="{D42A27DB-BD31-4B8C-83A1-F6EECF244321}">
                <p14:modId xmlns:p14="http://schemas.microsoft.com/office/powerpoint/2010/main" val="390486041"/>
              </p:ext>
            </p:extLst>
          </p:nvPr>
        </p:nvGraphicFramePr>
        <p:xfrm>
          <a:off x="654342" y="3093833"/>
          <a:ext cx="5441658" cy="1814922"/>
        </p:xfrm>
        <a:graphic>
          <a:graphicData uri="http://schemas.openxmlformats.org/drawingml/2006/table">
            <a:tbl>
              <a:tblPr firstRow="1" bandRow="1">
                <a:tableStyleId>{5C22544A-7EE6-4342-B048-85BDC9FD1C3A}</a:tableStyleId>
              </a:tblPr>
              <a:tblGrid>
                <a:gridCol w="906943">
                  <a:extLst>
                    <a:ext uri="{9D8B030D-6E8A-4147-A177-3AD203B41FA5}">
                      <a16:colId xmlns:a16="http://schemas.microsoft.com/office/drawing/2014/main" val="3190378027"/>
                    </a:ext>
                  </a:extLst>
                </a:gridCol>
                <a:gridCol w="906943">
                  <a:extLst>
                    <a:ext uri="{9D8B030D-6E8A-4147-A177-3AD203B41FA5}">
                      <a16:colId xmlns:a16="http://schemas.microsoft.com/office/drawing/2014/main" val="4242034050"/>
                    </a:ext>
                  </a:extLst>
                </a:gridCol>
                <a:gridCol w="906943">
                  <a:extLst>
                    <a:ext uri="{9D8B030D-6E8A-4147-A177-3AD203B41FA5}">
                      <a16:colId xmlns:a16="http://schemas.microsoft.com/office/drawing/2014/main" val="2305260084"/>
                    </a:ext>
                  </a:extLst>
                </a:gridCol>
                <a:gridCol w="906943">
                  <a:extLst>
                    <a:ext uri="{9D8B030D-6E8A-4147-A177-3AD203B41FA5}">
                      <a16:colId xmlns:a16="http://schemas.microsoft.com/office/drawing/2014/main" val="347203651"/>
                    </a:ext>
                  </a:extLst>
                </a:gridCol>
                <a:gridCol w="906943">
                  <a:extLst>
                    <a:ext uri="{9D8B030D-6E8A-4147-A177-3AD203B41FA5}">
                      <a16:colId xmlns:a16="http://schemas.microsoft.com/office/drawing/2014/main" val="2338859699"/>
                    </a:ext>
                  </a:extLst>
                </a:gridCol>
                <a:gridCol w="906943">
                  <a:extLst>
                    <a:ext uri="{9D8B030D-6E8A-4147-A177-3AD203B41FA5}">
                      <a16:colId xmlns:a16="http://schemas.microsoft.com/office/drawing/2014/main" val="2556661952"/>
                    </a:ext>
                  </a:extLst>
                </a:gridCol>
              </a:tblGrid>
              <a:tr h="302487">
                <a:tc>
                  <a:txBody>
                    <a:bodyPr/>
                    <a:lstStyle/>
                    <a:p>
                      <a:pPr algn="ctr"/>
                      <a:endParaRPr lang="zh-TW" altLang="en-US" sz="1200"/>
                    </a:p>
                  </a:txBody>
                  <a:tcPr anchor="ctr"/>
                </a:tc>
                <a:tc>
                  <a:txBody>
                    <a:bodyPr/>
                    <a:lstStyle/>
                    <a:p>
                      <a:pPr algn="ctr"/>
                      <a:r>
                        <a:rPr lang="en-US" altLang="zh-TW" sz="1200" dirty="0"/>
                        <a:t>Author</a:t>
                      </a:r>
                      <a:endParaRPr lang="zh-TW" altLang="en-US" sz="1200" dirty="0"/>
                    </a:p>
                  </a:txBody>
                  <a:tcPr anchor="ctr"/>
                </a:tc>
                <a:tc>
                  <a:txBody>
                    <a:bodyPr/>
                    <a:lstStyle/>
                    <a:p>
                      <a:pPr algn="ctr"/>
                      <a:r>
                        <a:rPr lang="en-US" altLang="zh-TW" sz="1200" dirty="0"/>
                        <a:t>Ben</a:t>
                      </a:r>
                      <a:endParaRPr lang="zh-TW" altLang="en-US" sz="1200" dirty="0"/>
                    </a:p>
                  </a:txBody>
                  <a:tcPr anchor="ctr"/>
                </a:tc>
                <a:tc>
                  <a:txBody>
                    <a:bodyPr/>
                    <a:lstStyle/>
                    <a:p>
                      <a:pPr algn="ctr"/>
                      <a:r>
                        <a:rPr lang="en-US" altLang="zh-TW" sz="1200" dirty="0"/>
                        <a:t>RGBA</a:t>
                      </a:r>
                      <a:endParaRPr lang="zh-TW" altLang="en-US" sz="1200" dirty="0"/>
                    </a:p>
                  </a:txBody>
                  <a:tcPr anchor="ctr"/>
                </a:tc>
                <a:tc>
                  <a:txBody>
                    <a:bodyPr/>
                    <a:lstStyle/>
                    <a:p>
                      <a:pPr algn="ctr"/>
                      <a:r>
                        <a:rPr lang="en-US" altLang="zh-TW" sz="1200" dirty="0"/>
                        <a:t>Median</a:t>
                      </a:r>
                      <a:endParaRPr lang="zh-TW" altLang="en-US" sz="1200" dirty="0"/>
                    </a:p>
                  </a:txBody>
                  <a:tcPr anchor="ctr"/>
                </a:tc>
                <a:tc>
                  <a:txBody>
                    <a:bodyPr/>
                    <a:lstStyle/>
                    <a:p>
                      <a:pPr algn="ctr"/>
                      <a:r>
                        <a:rPr lang="en-US" altLang="zh-TW" sz="1200" dirty="0"/>
                        <a:t>Gamma</a:t>
                      </a:r>
                      <a:endParaRPr lang="zh-TW" altLang="en-US" sz="1200" dirty="0"/>
                    </a:p>
                  </a:txBody>
                  <a:tcPr anchor="ctr"/>
                </a:tc>
                <a:extLst>
                  <a:ext uri="{0D108BD9-81ED-4DB2-BD59-A6C34878D82A}">
                    <a16:rowId xmlns:a16="http://schemas.microsoft.com/office/drawing/2014/main" val="3376875674"/>
                  </a:ext>
                </a:extLst>
              </a:tr>
              <a:tr h="302487">
                <a:tc>
                  <a:txBody>
                    <a:bodyPr/>
                    <a:lstStyle/>
                    <a:p>
                      <a:pPr algn="ctr"/>
                      <a:r>
                        <a:rPr lang="en-US" altLang="zh-TW" sz="1200" dirty="0"/>
                        <a:t>Accuracy</a:t>
                      </a:r>
                      <a:endParaRPr lang="zh-TW" altLang="en-US" sz="1200" dirty="0"/>
                    </a:p>
                  </a:txBody>
                  <a:tcPr anchor="ctr"/>
                </a:tc>
                <a:tc>
                  <a:txBody>
                    <a:bodyPr/>
                    <a:lstStyle/>
                    <a:p>
                      <a:pPr algn="ctr"/>
                      <a:r>
                        <a:rPr lang="en-US" altLang="zh-TW" sz="1200" dirty="0"/>
                        <a:t>0.882</a:t>
                      </a:r>
                      <a:endParaRPr lang="zh-TW" altLang="en-US" sz="1200" dirty="0"/>
                    </a:p>
                  </a:txBody>
                  <a:tcPr anchor="ctr"/>
                </a:tc>
                <a:tc>
                  <a:txBody>
                    <a:bodyPr/>
                    <a:lstStyle/>
                    <a:p>
                      <a:pPr algn="ctr"/>
                      <a:r>
                        <a:rPr lang="en-US" altLang="zh-TW" sz="1200" dirty="0">
                          <a:solidFill>
                            <a:srgbClr val="FF0000"/>
                          </a:solidFill>
                        </a:rPr>
                        <a:t>0.908</a:t>
                      </a:r>
                      <a:endParaRPr lang="zh-TW" altLang="en-US" sz="1200" dirty="0">
                        <a:solidFill>
                          <a:srgbClr val="FF0000"/>
                        </a:solidFill>
                      </a:endParaRPr>
                    </a:p>
                  </a:txBody>
                  <a:tcPr anchor="ctr"/>
                </a:tc>
                <a:tc>
                  <a:txBody>
                    <a:bodyPr/>
                    <a:lstStyle/>
                    <a:p>
                      <a:pPr algn="ctr"/>
                      <a:r>
                        <a:rPr lang="en-US" altLang="zh-TW" sz="1200" dirty="0"/>
                        <a:t>0.877</a:t>
                      </a:r>
                      <a:endParaRPr lang="zh-TW" altLang="en-US" sz="1200" dirty="0"/>
                    </a:p>
                  </a:txBody>
                  <a:tcPr anchor="ctr"/>
                </a:tc>
                <a:tc>
                  <a:txBody>
                    <a:bodyPr/>
                    <a:lstStyle/>
                    <a:p>
                      <a:pPr algn="ctr"/>
                      <a:r>
                        <a:rPr lang="en-US" altLang="zh-TW" sz="1200" dirty="0"/>
                        <a:t>0.900</a:t>
                      </a:r>
                      <a:endParaRPr lang="zh-TW" altLang="en-US" sz="1200" dirty="0"/>
                    </a:p>
                  </a:txBody>
                  <a:tcPr anchor="ctr"/>
                </a:tc>
                <a:tc>
                  <a:txBody>
                    <a:bodyPr/>
                    <a:lstStyle/>
                    <a:p>
                      <a:pPr algn="ctr"/>
                      <a:r>
                        <a:rPr lang="en-US" altLang="zh-TW" sz="1200" dirty="0"/>
                        <a:t>0.872</a:t>
                      </a:r>
                      <a:endParaRPr lang="zh-TW" altLang="en-US" sz="1200" dirty="0"/>
                    </a:p>
                  </a:txBody>
                  <a:tcPr anchor="ctr"/>
                </a:tc>
                <a:extLst>
                  <a:ext uri="{0D108BD9-81ED-4DB2-BD59-A6C34878D82A}">
                    <a16:rowId xmlns:a16="http://schemas.microsoft.com/office/drawing/2014/main" val="4152054676"/>
                  </a:ext>
                </a:extLst>
              </a:tr>
              <a:tr h="302487">
                <a:tc>
                  <a:txBody>
                    <a:bodyPr/>
                    <a:lstStyle/>
                    <a:p>
                      <a:pPr algn="ctr"/>
                      <a:r>
                        <a:rPr lang="en-US" altLang="zh-TW" sz="1200" dirty="0"/>
                        <a:t>Precision</a:t>
                      </a:r>
                      <a:endParaRPr lang="zh-TW" altLang="en-US" sz="1200" dirty="0"/>
                    </a:p>
                  </a:txBody>
                  <a:tcPr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0.738</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0.785</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0.729</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0.777</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0.709</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902549580"/>
                  </a:ext>
                </a:extLst>
              </a:tr>
              <a:tr h="302487">
                <a:tc>
                  <a:txBody>
                    <a:bodyPr/>
                    <a:lstStyle/>
                    <a:p>
                      <a:pPr algn="ctr"/>
                      <a:r>
                        <a:rPr lang="en-US" altLang="zh-TW" sz="1200" dirty="0"/>
                        <a:t>Recall</a:t>
                      </a:r>
                      <a:endParaRPr lang="zh-TW" altLang="en-US" sz="1200" dirty="0"/>
                    </a:p>
                  </a:txBody>
                  <a:tcPr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0.637</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0.746</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0.612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0.705</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0.609</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679485607"/>
                  </a:ext>
                </a:extLst>
              </a:tr>
              <a:tr h="302487">
                <a:tc>
                  <a:txBody>
                    <a:bodyPr/>
                    <a:lstStyle/>
                    <a:p>
                      <a:pPr algn="ctr"/>
                      <a:r>
                        <a:rPr lang="en-US" altLang="zh-TW" sz="1200" dirty="0"/>
                        <a:t>Specificity</a:t>
                      </a:r>
                      <a:endParaRPr lang="zh-TW" altLang="en-US" sz="1200" dirty="0"/>
                    </a:p>
                  </a:txBody>
                  <a:tcPr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0.981</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0.993</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0.974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0.981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0.974</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55861799"/>
                  </a:ext>
                </a:extLst>
              </a:tr>
              <a:tr h="302487">
                <a:tc>
                  <a:txBody>
                    <a:bodyPr/>
                    <a:lstStyle/>
                    <a:p>
                      <a:pPr algn="ctr"/>
                      <a:r>
                        <a:rPr lang="en-US" altLang="zh-TW" sz="1200" dirty="0"/>
                        <a:t>Sensitivity</a:t>
                      </a:r>
                      <a:endParaRPr lang="zh-TW" altLang="en-US" sz="1200" dirty="0"/>
                    </a:p>
                  </a:txBody>
                  <a:tcPr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0.970</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0.959</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0.962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0.992</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0.977</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237734187"/>
                  </a:ext>
                </a:extLst>
              </a:tr>
            </a:tbl>
          </a:graphicData>
        </a:graphic>
      </p:graphicFrame>
      <p:sp>
        <p:nvSpPr>
          <p:cNvPr id="7" name="文字方塊 6">
            <a:extLst>
              <a:ext uri="{FF2B5EF4-FFF2-40B4-BE49-F238E27FC236}">
                <a16:creationId xmlns:a16="http://schemas.microsoft.com/office/drawing/2014/main" id="{5A8C77E2-4CF4-D388-4E27-FB16C1D099B9}"/>
              </a:ext>
            </a:extLst>
          </p:cNvPr>
          <p:cNvSpPr txBox="1"/>
          <p:nvPr/>
        </p:nvSpPr>
        <p:spPr>
          <a:xfrm>
            <a:off x="2371288" y="2635759"/>
            <a:ext cx="1667312" cy="458074"/>
          </a:xfrm>
          <a:prstGeom prst="rect">
            <a:avLst/>
          </a:prstGeom>
          <a:noFill/>
        </p:spPr>
        <p:txBody>
          <a:bodyPr wrap="square">
            <a:spAutoFit/>
          </a:bodyPr>
          <a:lstStyle/>
          <a:p>
            <a:pPr lvl="1" algn="ctr">
              <a:lnSpc>
                <a:spcPct val="150000"/>
              </a:lnSpc>
            </a:pPr>
            <a:r>
              <a:rPr lang="en-US" altLang="zh-TW" dirty="0">
                <a:latin typeface="Times New Roman" panose="02020603050405020304" pitchFamily="18" charset="0"/>
                <a:cs typeface="Times New Roman" panose="02020603050405020304" pitchFamily="18" charset="0"/>
              </a:rPr>
              <a:t>Adam</a:t>
            </a:r>
          </a:p>
        </p:txBody>
      </p:sp>
      <p:graphicFrame>
        <p:nvGraphicFramePr>
          <p:cNvPr id="10" name="表格 5">
            <a:extLst>
              <a:ext uri="{FF2B5EF4-FFF2-40B4-BE49-F238E27FC236}">
                <a16:creationId xmlns:a16="http://schemas.microsoft.com/office/drawing/2014/main" id="{7EEE47F6-C9BA-5031-409D-2B35483BF018}"/>
              </a:ext>
            </a:extLst>
          </p:cNvPr>
          <p:cNvGraphicFramePr>
            <a:graphicFrameLocks noGrp="1"/>
          </p:cNvGraphicFramePr>
          <p:nvPr>
            <p:extLst>
              <p:ext uri="{D42A27DB-BD31-4B8C-83A1-F6EECF244321}">
                <p14:modId xmlns:p14="http://schemas.microsoft.com/office/powerpoint/2010/main" val="2869469105"/>
              </p:ext>
            </p:extLst>
          </p:nvPr>
        </p:nvGraphicFramePr>
        <p:xfrm>
          <a:off x="6318309" y="1132208"/>
          <a:ext cx="5441658" cy="1814922"/>
        </p:xfrm>
        <a:graphic>
          <a:graphicData uri="http://schemas.openxmlformats.org/drawingml/2006/table">
            <a:tbl>
              <a:tblPr firstRow="1" bandRow="1">
                <a:tableStyleId>{5C22544A-7EE6-4342-B048-85BDC9FD1C3A}</a:tableStyleId>
              </a:tblPr>
              <a:tblGrid>
                <a:gridCol w="906943">
                  <a:extLst>
                    <a:ext uri="{9D8B030D-6E8A-4147-A177-3AD203B41FA5}">
                      <a16:colId xmlns:a16="http://schemas.microsoft.com/office/drawing/2014/main" val="3190378027"/>
                    </a:ext>
                  </a:extLst>
                </a:gridCol>
                <a:gridCol w="906943">
                  <a:extLst>
                    <a:ext uri="{9D8B030D-6E8A-4147-A177-3AD203B41FA5}">
                      <a16:colId xmlns:a16="http://schemas.microsoft.com/office/drawing/2014/main" val="4242034050"/>
                    </a:ext>
                  </a:extLst>
                </a:gridCol>
                <a:gridCol w="906943">
                  <a:extLst>
                    <a:ext uri="{9D8B030D-6E8A-4147-A177-3AD203B41FA5}">
                      <a16:colId xmlns:a16="http://schemas.microsoft.com/office/drawing/2014/main" val="2305260084"/>
                    </a:ext>
                  </a:extLst>
                </a:gridCol>
                <a:gridCol w="906943">
                  <a:extLst>
                    <a:ext uri="{9D8B030D-6E8A-4147-A177-3AD203B41FA5}">
                      <a16:colId xmlns:a16="http://schemas.microsoft.com/office/drawing/2014/main" val="347203651"/>
                    </a:ext>
                  </a:extLst>
                </a:gridCol>
                <a:gridCol w="906943">
                  <a:extLst>
                    <a:ext uri="{9D8B030D-6E8A-4147-A177-3AD203B41FA5}">
                      <a16:colId xmlns:a16="http://schemas.microsoft.com/office/drawing/2014/main" val="2338859699"/>
                    </a:ext>
                  </a:extLst>
                </a:gridCol>
                <a:gridCol w="906943">
                  <a:extLst>
                    <a:ext uri="{9D8B030D-6E8A-4147-A177-3AD203B41FA5}">
                      <a16:colId xmlns:a16="http://schemas.microsoft.com/office/drawing/2014/main" val="2556661952"/>
                    </a:ext>
                  </a:extLst>
                </a:gridCol>
              </a:tblGrid>
              <a:tr h="302487">
                <a:tc>
                  <a:txBody>
                    <a:bodyPr/>
                    <a:lstStyle/>
                    <a:p>
                      <a:pPr algn="ctr"/>
                      <a:endParaRPr lang="zh-TW" altLang="en-US" sz="1200" dirty="0"/>
                    </a:p>
                  </a:txBody>
                  <a:tcPr anchor="ctr"/>
                </a:tc>
                <a:tc>
                  <a:txBody>
                    <a:bodyPr/>
                    <a:lstStyle/>
                    <a:p>
                      <a:pPr algn="ctr"/>
                      <a:r>
                        <a:rPr lang="en-US" altLang="zh-TW" sz="1200" dirty="0"/>
                        <a:t>Author</a:t>
                      </a:r>
                      <a:endParaRPr lang="zh-TW" altLang="en-US" sz="1200" dirty="0"/>
                    </a:p>
                  </a:txBody>
                  <a:tcPr anchor="ctr"/>
                </a:tc>
                <a:tc>
                  <a:txBody>
                    <a:bodyPr/>
                    <a:lstStyle/>
                    <a:p>
                      <a:pPr algn="ctr"/>
                      <a:r>
                        <a:rPr lang="en-US" altLang="zh-TW" sz="1200" dirty="0"/>
                        <a:t>Ben</a:t>
                      </a:r>
                      <a:endParaRPr lang="zh-TW" altLang="en-US" sz="1200" dirty="0"/>
                    </a:p>
                  </a:txBody>
                  <a:tcPr anchor="ctr"/>
                </a:tc>
                <a:tc>
                  <a:txBody>
                    <a:bodyPr/>
                    <a:lstStyle/>
                    <a:p>
                      <a:pPr algn="ctr"/>
                      <a:r>
                        <a:rPr lang="en-US" altLang="zh-TW" sz="1200" dirty="0"/>
                        <a:t>RGBA</a:t>
                      </a:r>
                      <a:endParaRPr lang="zh-TW" altLang="en-US" sz="1200" dirty="0"/>
                    </a:p>
                  </a:txBody>
                  <a:tcPr anchor="ctr"/>
                </a:tc>
                <a:tc>
                  <a:txBody>
                    <a:bodyPr/>
                    <a:lstStyle/>
                    <a:p>
                      <a:pPr algn="ctr"/>
                      <a:r>
                        <a:rPr lang="en-US" altLang="zh-TW" sz="1200" dirty="0"/>
                        <a:t>Median</a:t>
                      </a:r>
                      <a:endParaRPr lang="zh-TW" altLang="en-US" sz="1200" dirty="0"/>
                    </a:p>
                  </a:txBody>
                  <a:tcPr anchor="ctr"/>
                </a:tc>
                <a:tc>
                  <a:txBody>
                    <a:bodyPr/>
                    <a:lstStyle/>
                    <a:p>
                      <a:pPr algn="ctr"/>
                      <a:r>
                        <a:rPr lang="en-US" altLang="zh-TW" sz="1200" dirty="0"/>
                        <a:t>Gamma</a:t>
                      </a:r>
                      <a:endParaRPr lang="zh-TW" altLang="en-US" sz="1200" dirty="0"/>
                    </a:p>
                  </a:txBody>
                  <a:tcPr anchor="ctr"/>
                </a:tc>
                <a:extLst>
                  <a:ext uri="{0D108BD9-81ED-4DB2-BD59-A6C34878D82A}">
                    <a16:rowId xmlns:a16="http://schemas.microsoft.com/office/drawing/2014/main" val="3376875674"/>
                  </a:ext>
                </a:extLst>
              </a:tr>
              <a:tr h="302487">
                <a:tc>
                  <a:txBody>
                    <a:bodyPr/>
                    <a:lstStyle/>
                    <a:p>
                      <a:pPr algn="ctr"/>
                      <a:r>
                        <a:rPr lang="en-US" altLang="zh-TW" sz="1200" dirty="0"/>
                        <a:t>Accuracy</a:t>
                      </a:r>
                      <a:endParaRPr lang="zh-TW" altLang="en-US" sz="1200" dirty="0"/>
                    </a:p>
                  </a:txBody>
                  <a:tcPr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0.897</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0.898</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0.855</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0.873</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0.871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52054676"/>
                  </a:ext>
                </a:extLst>
              </a:tr>
              <a:tr h="302487">
                <a:tc>
                  <a:txBody>
                    <a:bodyPr/>
                    <a:lstStyle/>
                    <a:p>
                      <a:pPr algn="ctr"/>
                      <a:r>
                        <a:rPr lang="en-US" altLang="zh-TW" sz="1200" dirty="0"/>
                        <a:t>Precision</a:t>
                      </a:r>
                      <a:endParaRPr lang="zh-TW" altLang="en-US" sz="1200" dirty="0"/>
                    </a:p>
                  </a:txBody>
                  <a:tcPr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0.762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0.813</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0.664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0.744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0.723</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902549580"/>
                  </a:ext>
                </a:extLst>
              </a:tr>
              <a:tr h="302487">
                <a:tc>
                  <a:txBody>
                    <a:bodyPr/>
                    <a:lstStyle/>
                    <a:p>
                      <a:pPr algn="ctr"/>
                      <a:r>
                        <a:rPr lang="en-US" altLang="zh-TW" sz="1200" dirty="0"/>
                        <a:t>Recall</a:t>
                      </a:r>
                      <a:endParaRPr lang="zh-TW" altLang="en-US" sz="1200" dirty="0"/>
                    </a:p>
                  </a:txBody>
                  <a:tcPr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0.574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0.642</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0.564</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0.556</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0.574</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679485607"/>
                  </a:ext>
                </a:extLst>
              </a:tr>
              <a:tr h="302487">
                <a:tc>
                  <a:txBody>
                    <a:bodyPr/>
                    <a:lstStyle/>
                    <a:p>
                      <a:pPr algn="ctr"/>
                      <a:r>
                        <a:rPr lang="en-US" altLang="zh-TW" sz="1200" dirty="0"/>
                        <a:t>Specificity</a:t>
                      </a:r>
                      <a:endParaRPr lang="zh-TW" altLang="en-US" sz="1200" dirty="0"/>
                    </a:p>
                  </a:txBody>
                  <a:tcPr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0.975</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0.991</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0.949</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0.969</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0.966</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55861799"/>
                  </a:ext>
                </a:extLst>
              </a:tr>
              <a:tr h="302487">
                <a:tc>
                  <a:txBody>
                    <a:bodyPr/>
                    <a:lstStyle/>
                    <a:p>
                      <a:pPr algn="ctr"/>
                      <a:r>
                        <a:rPr lang="en-US" altLang="zh-TW" sz="1200" dirty="0"/>
                        <a:t>Sensitivity</a:t>
                      </a:r>
                      <a:endParaRPr lang="zh-TW" altLang="en-US" sz="1200" dirty="0"/>
                    </a:p>
                  </a:txBody>
                  <a:tcPr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0.962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0.980</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0.954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0.954</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0.964</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237734187"/>
                  </a:ext>
                </a:extLst>
              </a:tr>
            </a:tbl>
          </a:graphicData>
        </a:graphic>
      </p:graphicFrame>
      <p:sp>
        <p:nvSpPr>
          <p:cNvPr id="12" name="文字方塊 11">
            <a:extLst>
              <a:ext uri="{FF2B5EF4-FFF2-40B4-BE49-F238E27FC236}">
                <a16:creationId xmlns:a16="http://schemas.microsoft.com/office/drawing/2014/main" id="{F932A4DC-0E2F-340D-ACB0-9BF2838A922E}"/>
              </a:ext>
            </a:extLst>
          </p:cNvPr>
          <p:cNvSpPr txBox="1"/>
          <p:nvPr/>
        </p:nvSpPr>
        <p:spPr>
          <a:xfrm>
            <a:off x="5782112" y="606666"/>
            <a:ext cx="6094602" cy="458074"/>
          </a:xfrm>
          <a:prstGeom prst="rect">
            <a:avLst/>
          </a:prstGeom>
          <a:noFill/>
        </p:spPr>
        <p:txBody>
          <a:bodyPr wrap="square">
            <a:spAutoFit/>
          </a:bodyPr>
          <a:lstStyle/>
          <a:p>
            <a:pPr lvl="1" algn="ctr">
              <a:lnSpc>
                <a:spcPct val="150000"/>
              </a:lnSpc>
            </a:pPr>
            <a:r>
              <a:rPr lang="en-US" altLang="zh-TW" dirty="0">
                <a:latin typeface="Times New Roman" panose="02020603050405020304" pitchFamily="18" charset="0"/>
                <a:cs typeface="Times New Roman" panose="02020603050405020304" pitchFamily="18" charset="0"/>
              </a:rPr>
              <a:t>SGD</a:t>
            </a:r>
          </a:p>
        </p:txBody>
      </p:sp>
      <p:graphicFrame>
        <p:nvGraphicFramePr>
          <p:cNvPr id="13" name="表格 5">
            <a:extLst>
              <a:ext uri="{FF2B5EF4-FFF2-40B4-BE49-F238E27FC236}">
                <a16:creationId xmlns:a16="http://schemas.microsoft.com/office/drawing/2014/main" id="{8F1F3B7C-67E5-D39C-EE7B-C99292EC53DB}"/>
              </a:ext>
            </a:extLst>
          </p:cNvPr>
          <p:cNvGraphicFramePr>
            <a:graphicFrameLocks noGrp="1"/>
          </p:cNvGraphicFramePr>
          <p:nvPr>
            <p:extLst>
              <p:ext uri="{D42A27DB-BD31-4B8C-83A1-F6EECF244321}">
                <p14:modId xmlns:p14="http://schemas.microsoft.com/office/powerpoint/2010/main" val="3607693944"/>
              </p:ext>
            </p:extLst>
          </p:nvPr>
        </p:nvGraphicFramePr>
        <p:xfrm>
          <a:off x="6318309" y="3910870"/>
          <a:ext cx="5441658" cy="1814922"/>
        </p:xfrm>
        <a:graphic>
          <a:graphicData uri="http://schemas.openxmlformats.org/drawingml/2006/table">
            <a:tbl>
              <a:tblPr firstRow="1" bandRow="1">
                <a:tableStyleId>{5C22544A-7EE6-4342-B048-85BDC9FD1C3A}</a:tableStyleId>
              </a:tblPr>
              <a:tblGrid>
                <a:gridCol w="906943">
                  <a:extLst>
                    <a:ext uri="{9D8B030D-6E8A-4147-A177-3AD203B41FA5}">
                      <a16:colId xmlns:a16="http://schemas.microsoft.com/office/drawing/2014/main" val="3190378027"/>
                    </a:ext>
                  </a:extLst>
                </a:gridCol>
                <a:gridCol w="906943">
                  <a:extLst>
                    <a:ext uri="{9D8B030D-6E8A-4147-A177-3AD203B41FA5}">
                      <a16:colId xmlns:a16="http://schemas.microsoft.com/office/drawing/2014/main" val="4242034050"/>
                    </a:ext>
                  </a:extLst>
                </a:gridCol>
                <a:gridCol w="906943">
                  <a:extLst>
                    <a:ext uri="{9D8B030D-6E8A-4147-A177-3AD203B41FA5}">
                      <a16:colId xmlns:a16="http://schemas.microsoft.com/office/drawing/2014/main" val="2305260084"/>
                    </a:ext>
                  </a:extLst>
                </a:gridCol>
                <a:gridCol w="906943">
                  <a:extLst>
                    <a:ext uri="{9D8B030D-6E8A-4147-A177-3AD203B41FA5}">
                      <a16:colId xmlns:a16="http://schemas.microsoft.com/office/drawing/2014/main" val="347203651"/>
                    </a:ext>
                  </a:extLst>
                </a:gridCol>
                <a:gridCol w="906943">
                  <a:extLst>
                    <a:ext uri="{9D8B030D-6E8A-4147-A177-3AD203B41FA5}">
                      <a16:colId xmlns:a16="http://schemas.microsoft.com/office/drawing/2014/main" val="2338859699"/>
                    </a:ext>
                  </a:extLst>
                </a:gridCol>
                <a:gridCol w="906943">
                  <a:extLst>
                    <a:ext uri="{9D8B030D-6E8A-4147-A177-3AD203B41FA5}">
                      <a16:colId xmlns:a16="http://schemas.microsoft.com/office/drawing/2014/main" val="2556661952"/>
                    </a:ext>
                  </a:extLst>
                </a:gridCol>
              </a:tblGrid>
              <a:tr h="302487">
                <a:tc>
                  <a:txBody>
                    <a:bodyPr/>
                    <a:lstStyle/>
                    <a:p>
                      <a:pPr algn="ctr"/>
                      <a:endParaRPr lang="zh-TW" altLang="en-US" sz="1200" dirty="0"/>
                    </a:p>
                  </a:txBody>
                  <a:tcPr anchor="ctr"/>
                </a:tc>
                <a:tc>
                  <a:txBody>
                    <a:bodyPr/>
                    <a:lstStyle/>
                    <a:p>
                      <a:pPr algn="ctr"/>
                      <a:r>
                        <a:rPr lang="en-US" altLang="zh-TW" sz="1200" dirty="0"/>
                        <a:t>Author</a:t>
                      </a:r>
                      <a:endParaRPr lang="zh-TW" altLang="en-US" sz="1200" dirty="0"/>
                    </a:p>
                  </a:txBody>
                  <a:tcPr anchor="ctr"/>
                </a:tc>
                <a:tc>
                  <a:txBody>
                    <a:bodyPr/>
                    <a:lstStyle/>
                    <a:p>
                      <a:pPr algn="ctr"/>
                      <a:r>
                        <a:rPr lang="en-US" altLang="zh-TW" sz="1200" dirty="0"/>
                        <a:t>Ben</a:t>
                      </a:r>
                      <a:endParaRPr lang="zh-TW" altLang="en-US" sz="1200" dirty="0"/>
                    </a:p>
                  </a:txBody>
                  <a:tcPr anchor="ctr"/>
                </a:tc>
                <a:tc>
                  <a:txBody>
                    <a:bodyPr/>
                    <a:lstStyle/>
                    <a:p>
                      <a:pPr algn="ctr"/>
                      <a:r>
                        <a:rPr lang="en-US" altLang="zh-TW" sz="1200" dirty="0"/>
                        <a:t>RGBA</a:t>
                      </a:r>
                      <a:endParaRPr lang="zh-TW" altLang="en-US" sz="1200" dirty="0"/>
                    </a:p>
                  </a:txBody>
                  <a:tcPr anchor="ctr"/>
                </a:tc>
                <a:tc>
                  <a:txBody>
                    <a:bodyPr/>
                    <a:lstStyle/>
                    <a:p>
                      <a:pPr algn="ctr"/>
                      <a:r>
                        <a:rPr lang="en-US" altLang="zh-TW" sz="1200" dirty="0"/>
                        <a:t>Median</a:t>
                      </a:r>
                      <a:endParaRPr lang="zh-TW" altLang="en-US" sz="1200" dirty="0"/>
                    </a:p>
                  </a:txBody>
                  <a:tcPr anchor="ctr"/>
                </a:tc>
                <a:tc>
                  <a:txBody>
                    <a:bodyPr/>
                    <a:lstStyle/>
                    <a:p>
                      <a:pPr algn="ctr"/>
                      <a:r>
                        <a:rPr lang="en-US" altLang="zh-TW" sz="1200" dirty="0"/>
                        <a:t>Gamma</a:t>
                      </a:r>
                      <a:endParaRPr lang="zh-TW" altLang="en-US" sz="1200" dirty="0"/>
                    </a:p>
                  </a:txBody>
                  <a:tcPr anchor="ctr"/>
                </a:tc>
                <a:extLst>
                  <a:ext uri="{0D108BD9-81ED-4DB2-BD59-A6C34878D82A}">
                    <a16:rowId xmlns:a16="http://schemas.microsoft.com/office/drawing/2014/main" val="3376875674"/>
                  </a:ext>
                </a:extLst>
              </a:tr>
              <a:tr h="302487">
                <a:tc>
                  <a:txBody>
                    <a:bodyPr/>
                    <a:lstStyle/>
                    <a:p>
                      <a:pPr algn="ctr"/>
                      <a:r>
                        <a:rPr lang="en-US" altLang="zh-TW" sz="1200" dirty="0"/>
                        <a:t>Accuracy</a:t>
                      </a:r>
                      <a:endParaRPr lang="zh-TW" altLang="en-US" sz="1200" dirty="0"/>
                    </a:p>
                  </a:txBody>
                  <a:tcPr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0.890</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0.900</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0.884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0.882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0.882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52054676"/>
                  </a:ext>
                </a:extLst>
              </a:tr>
              <a:tr h="302487">
                <a:tc>
                  <a:txBody>
                    <a:bodyPr/>
                    <a:lstStyle/>
                    <a:p>
                      <a:pPr algn="ctr"/>
                      <a:r>
                        <a:rPr lang="en-US" altLang="zh-TW" sz="1200" dirty="0"/>
                        <a:t>Precision</a:t>
                      </a:r>
                      <a:endParaRPr lang="zh-TW" altLang="en-US" sz="1200" dirty="0"/>
                    </a:p>
                  </a:txBody>
                  <a:tcPr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0.747</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0.762</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0.736</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0.720</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0.724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902549580"/>
                  </a:ext>
                </a:extLst>
              </a:tr>
              <a:tr h="302487">
                <a:tc>
                  <a:txBody>
                    <a:bodyPr/>
                    <a:lstStyle/>
                    <a:p>
                      <a:pPr algn="ctr"/>
                      <a:r>
                        <a:rPr lang="en-US" altLang="zh-TW" sz="1200" dirty="0"/>
                        <a:t>Recall</a:t>
                      </a:r>
                      <a:endParaRPr lang="zh-TW" altLang="en-US" sz="1200" dirty="0"/>
                    </a:p>
                  </a:txBody>
                  <a:tcPr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0.685</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0.732</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0.654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0.675</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0.667</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679485607"/>
                  </a:ext>
                </a:extLst>
              </a:tr>
              <a:tr h="302487">
                <a:tc>
                  <a:txBody>
                    <a:bodyPr/>
                    <a:lstStyle/>
                    <a:p>
                      <a:pPr algn="ctr"/>
                      <a:r>
                        <a:rPr lang="en-US" altLang="zh-TW" sz="1200" dirty="0"/>
                        <a:t>Specificity</a:t>
                      </a:r>
                      <a:endParaRPr lang="zh-TW" altLang="en-US" sz="1200" dirty="0"/>
                    </a:p>
                  </a:txBody>
                  <a:tcPr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0.990</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0.994</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0.971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0.987</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0.976</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55861799"/>
                  </a:ext>
                </a:extLst>
              </a:tr>
              <a:tr h="302487">
                <a:tc>
                  <a:txBody>
                    <a:bodyPr/>
                    <a:lstStyle/>
                    <a:p>
                      <a:pPr algn="ctr"/>
                      <a:r>
                        <a:rPr lang="en-US" altLang="zh-TW" sz="1200" dirty="0"/>
                        <a:t>Sensitivity</a:t>
                      </a:r>
                      <a:endParaRPr lang="zh-TW" altLang="en-US" sz="1200" dirty="0"/>
                    </a:p>
                  </a:txBody>
                  <a:tcPr anchor="ctr"/>
                </a:tc>
                <a:tc>
                  <a:txBody>
                    <a:bodyPr/>
                    <a:lstStyle/>
                    <a:p>
                      <a:pPr algn="ctr"/>
                      <a:r>
                        <a:rPr lang="en-US"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0.972</a:t>
                      </a:r>
                      <a:endParaRPr lang="zh-TW" sz="12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0.961</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0.957</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a:effectLst/>
                          <a:latin typeface="Calibri" panose="020F0502020204030204" pitchFamily="34" charset="0"/>
                          <a:ea typeface="新細明體" panose="02020500000000000000" pitchFamily="18" charset="-120"/>
                          <a:cs typeface="Times New Roman" panose="02020603050405020304" pitchFamily="18" charset="0"/>
                        </a:rPr>
                        <a:t>0.964</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tc>
                  <a:txBody>
                    <a:bodyPr/>
                    <a:lstStyle/>
                    <a:p>
                      <a:pPr algn="ctr"/>
                      <a:r>
                        <a:rPr lang="en-US" sz="1200" kern="100" dirty="0">
                          <a:effectLst/>
                          <a:latin typeface="Calibri" panose="020F0502020204030204" pitchFamily="34" charset="0"/>
                          <a:ea typeface="新細明體" panose="02020500000000000000" pitchFamily="18" charset="-120"/>
                          <a:cs typeface="Times New Roman" panose="02020603050405020304" pitchFamily="18" charset="0"/>
                        </a:rPr>
                        <a:t>0.944</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237734187"/>
                  </a:ext>
                </a:extLst>
              </a:tr>
            </a:tbl>
          </a:graphicData>
        </a:graphic>
      </p:graphicFrame>
      <p:sp>
        <p:nvSpPr>
          <p:cNvPr id="15" name="文字方塊 14">
            <a:extLst>
              <a:ext uri="{FF2B5EF4-FFF2-40B4-BE49-F238E27FC236}">
                <a16:creationId xmlns:a16="http://schemas.microsoft.com/office/drawing/2014/main" id="{F0BDD362-36FA-2978-7313-4E71FD0BB49F}"/>
              </a:ext>
            </a:extLst>
          </p:cNvPr>
          <p:cNvSpPr txBox="1"/>
          <p:nvPr/>
        </p:nvSpPr>
        <p:spPr>
          <a:xfrm>
            <a:off x="5782112" y="3393416"/>
            <a:ext cx="6094602" cy="458074"/>
          </a:xfrm>
          <a:prstGeom prst="rect">
            <a:avLst/>
          </a:prstGeom>
          <a:noFill/>
        </p:spPr>
        <p:txBody>
          <a:bodyPr wrap="square">
            <a:spAutoFit/>
          </a:bodyPr>
          <a:lstStyle/>
          <a:p>
            <a:pPr lvl="1" algn="ctr">
              <a:lnSpc>
                <a:spcPct val="150000"/>
              </a:lnSpc>
            </a:pPr>
            <a:r>
              <a:rPr lang="en-US" altLang="zh-TW" dirty="0" err="1">
                <a:latin typeface="Times New Roman" panose="02020603050405020304" pitchFamily="18" charset="0"/>
                <a:cs typeface="Times New Roman" panose="02020603050405020304" pitchFamily="18" charset="0"/>
              </a:rPr>
              <a:t>RAdam</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27601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78246E-58FD-23FA-BA9D-41AF613459C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論文實作</a:t>
            </a:r>
            <a:r>
              <a:rPr lang="en-US" altLang="zh-TW" dirty="0">
                <a:latin typeface="標楷體" panose="03000509000000000000" pitchFamily="65" charset="-120"/>
                <a:ea typeface="標楷體" panose="03000509000000000000" pitchFamily="65" charset="-120"/>
              </a:rPr>
              <a:t>(6/7)</a:t>
            </a:r>
            <a:endParaRPr lang="zh-TW" altLang="en-US" dirty="0"/>
          </a:p>
        </p:txBody>
      </p:sp>
      <p:sp>
        <p:nvSpPr>
          <p:cNvPr id="3" name="內容版面配置區 2">
            <a:extLst>
              <a:ext uri="{FF2B5EF4-FFF2-40B4-BE49-F238E27FC236}">
                <a16:creationId xmlns:a16="http://schemas.microsoft.com/office/drawing/2014/main" id="{B1A6DCF8-FCC5-CC1F-08B0-C237F26A2125}"/>
              </a:ext>
            </a:extLst>
          </p:cNvPr>
          <p:cNvSpPr>
            <a:spLocks noGrp="1"/>
          </p:cNvSpPr>
          <p:nvPr>
            <p:ph idx="1"/>
          </p:nvPr>
        </p:nvSpPr>
        <p:spPr/>
        <p:txBody>
          <a:bodyPr>
            <a:normAutofit/>
          </a:bodyPr>
          <a:lstStyle/>
          <a:p>
            <a:pPr>
              <a:lnSpc>
                <a:spcPct val="150000"/>
              </a:lnSpc>
            </a:pPr>
            <a:r>
              <a:rPr lang="zh-TW" altLang="en-US" sz="2400" dirty="0">
                <a:latin typeface="標楷體" panose="03000509000000000000" pitchFamily="65" charset="-120"/>
                <a:ea typeface="標楷體" panose="03000509000000000000" pitchFamily="65" charset="-120"/>
              </a:rPr>
              <a:t>結論</a:t>
            </a:r>
            <a:endParaRPr lang="en-US" altLang="zh-TW" sz="2400" dirty="0">
              <a:latin typeface="標楷體" panose="03000509000000000000" pitchFamily="65" charset="-120"/>
              <a:ea typeface="標楷體" panose="03000509000000000000" pitchFamily="65" charset="-120"/>
            </a:endParaRPr>
          </a:p>
          <a:p>
            <a:pPr lvl="1">
              <a:lnSpc>
                <a:spcPct val="1500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Ben’s Preprocessing</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前處理在此資料集的表現最佳</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此篇論文的重點是在網路的設計</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Radam</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整體上的表現最佳</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SGD</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recall</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分數較低</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lnSpc>
                <a:spcPct val="150000"/>
              </a:lnSpc>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a:extLst>
              <a:ext uri="{FF2B5EF4-FFF2-40B4-BE49-F238E27FC236}">
                <a16:creationId xmlns:a16="http://schemas.microsoft.com/office/drawing/2014/main" id="{E20F62E8-8A73-5BF1-ECB9-F40D1D54BD18}"/>
              </a:ext>
            </a:extLst>
          </p:cNvPr>
          <p:cNvSpPr>
            <a:spLocks noGrp="1"/>
          </p:cNvSpPr>
          <p:nvPr>
            <p:ph type="ftr" sz="quarter" idx="11"/>
          </p:nvPr>
        </p:nvSpPr>
        <p:spPr/>
        <p:txBody>
          <a:bodyPr/>
          <a:lstStyle/>
          <a:p>
            <a:r>
              <a:rPr lang="en-US" altLang="zh-TW" dirty="0"/>
              <a:t>35</a:t>
            </a:r>
            <a:endParaRPr lang="zh-TW" altLang="en-US" dirty="0"/>
          </a:p>
        </p:txBody>
      </p:sp>
    </p:spTree>
    <p:extLst>
      <p:ext uri="{BB962C8B-B14F-4D97-AF65-F5344CB8AC3E}">
        <p14:creationId xmlns:p14="http://schemas.microsoft.com/office/powerpoint/2010/main" val="31279596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065E6D-9FB5-F734-2264-80F22D94E76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論文實作</a:t>
            </a:r>
            <a:r>
              <a:rPr lang="en-US" altLang="zh-TW" dirty="0">
                <a:latin typeface="標楷體" panose="03000509000000000000" pitchFamily="65" charset="-120"/>
                <a:ea typeface="標楷體" panose="03000509000000000000" pitchFamily="65" charset="-120"/>
              </a:rPr>
              <a:t>(7/7)</a:t>
            </a:r>
            <a:endParaRPr lang="zh-TW" altLang="en-US" dirty="0"/>
          </a:p>
        </p:txBody>
      </p:sp>
      <p:sp>
        <p:nvSpPr>
          <p:cNvPr id="3" name="內容版面配置區 2">
            <a:extLst>
              <a:ext uri="{FF2B5EF4-FFF2-40B4-BE49-F238E27FC236}">
                <a16:creationId xmlns:a16="http://schemas.microsoft.com/office/drawing/2014/main" id="{86C08049-5F13-2516-3290-6D2F1E124CD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硬體設備及版本</a:t>
            </a:r>
            <a:endParaRPr lang="en-US" altLang="zh-TW" dirty="0">
              <a:latin typeface="標楷體" panose="03000509000000000000" pitchFamily="65" charset="-120"/>
              <a:ea typeface="標楷體" panose="03000509000000000000" pitchFamily="65" charset="-120"/>
            </a:endParaRPr>
          </a:p>
        </p:txBody>
      </p:sp>
      <p:sp>
        <p:nvSpPr>
          <p:cNvPr id="4" name="頁尾版面配置區 3">
            <a:extLst>
              <a:ext uri="{FF2B5EF4-FFF2-40B4-BE49-F238E27FC236}">
                <a16:creationId xmlns:a16="http://schemas.microsoft.com/office/drawing/2014/main" id="{07872900-899B-1F87-4FC0-A0D4F34374C4}"/>
              </a:ext>
            </a:extLst>
          </p:cNvPr>
          <p:cNvSpPr>
            <a:spLocks noGrp="1"/>
          </p:cNvSpPr>
          <p:nvPr>
            <p:ph type="ftr" sz="quarter" idx="11"/>
          </p:nvPr>
        </p:nvSpPr>
        <p:spPr/>
        <p:txBody>
          <a:bodyPr/>
          <a:lstStyle/>
          <a:p>
            <a:r>
              <a:rPr lang="en-US" altLang="zh-TW" dirty="0"/>
              <a:t>36</a:t>
            </a:r>
            <a:endParaRPr lang="zh-TW" altLang="en-US" dirty="0"/>
          </a:p>
        </p:txBody>
      </p:sp>
      <p:graphicFrame>
        <p:nvGraphicFramePr>
          <p:cNvPr id="6" name="表格 6">
            <a:extLst>
              <a:ext uri="{FF2B5EF4-FFF2-40B4-BE49-F238E27FC236}">
                <a16:creationId xmlns:a16="http://schemas.microsoft.com/office/drawing/2014/main" id="{9FEC5D2B-ECD6-9DEF-3808-BFCA3059E02E}"/>
              </a:ext>
            </a:extLst>
          </p:cNvPr>
          <p:cNvGraphicFramePr>
            <a:graphicFrameLocks noGrp="1"/>
          </p:cNvGraphicFramePr>
          <p:nvPr>
            <p:extLst>
              <p:ext uri="{D42A27DB-BD31-4B8C-83A1-F6EECF244321}">
                <p14:modId xmlns:p14="http://schemas.microsoft.com/office/powerpoint/2010/main" val="3910962130"/>
              </p:ext>
            </p:extLst>
          </p:nvPr>
        </p:nvGraphicFramePr>
        <p:xfrm>
          <a:off x="1576706" y="2670259"/>
          <a:ext cx="4413033" cy="1987266"/>
        </p:xfrm>
        <a:graphic>
          <a:graphicData uri="http://schemas.openxmlformats.org/drawingml/2006/table">
            <a:tbl>
              <a:tblPr firstRow="1" bandRow="1">
                <a:tableStyleId>{5C22544A-7EE6-4342-B048-85BDC9FD1C3A}</a:tableStyleId>
              </a:tblPr>
              <a:tblGrid>
                <a:gridCol w="2717917">
                  <a:extLst>
                    <a:ext uri="{9D8B030D-6E8A-4147-A177-3AD203B41FA5}">
                      <a16:colId xmlns:a16="http://schemas.microsoft.com/office/drawing/2014/main" val="358904040"/>
                    </a:ext>
                  </a:extLst>
                </a:gridCol>
                <a:gridCol w="1695116">
                  <a:extLst>
                    <a:ext uri="{9D8B030D-6E8A-4147-A177-3AD203B41FA5}">
                      <a16:colId xmlns:a16="http://schemas.microsoft.com/office/drawing/2014/main" val="1397304333"/>
                    </a:ext>
                  </a:extLst>
                </a:gridCol>
              </a:tblGrid>
              <a:tr h="361870">
                <a:tc>
                  <a:txBody>
                    <a:bodyPr/>
                    <a:lstStyle/>
                    <a:p>
                      <a:r>
                        <a:rPr lang="en-US" altLang="zh-TW" sz="1600" dirty="0">
                          <a:latin typeface="Times New Roman" panose="02020603050405020304" pitchFamily="18" charset="0"/>
                          <a:cs typeface="Times New Roman" panose="02020603050405020304" pitchFamily="18" charset="0"/>
                        </a:rPr>
                        <a:t>Software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Version</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45871413"/>
                  </a:ext>
                </a:extLst>
              </a:tr>
              <a:tr h="406349">
                <a:tc>
                  <a:txBody>
                    <a:bodyPr/>
                    <a:lstStyle/>
                    <a:p>
                      <a:r>
                        <a:rPr lang="en-US" altLang="zh-TW" sz="1600" dirty="0" err="1">
                          <a:latin typeface="Times New Roman" panose="02020603050405020304" pitchFamily="18" charset="0"/>
                          <a:cs typeface="Times New Roman" panose="02020603050405020304" pitchFamily="18" charset="0"/>
                        </a:rPr>
                        <a:t>Pthon</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3.8</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10607342"/>
                  </a:ext>
                </a:extLst>
              </a:tr>
              <a:tr h="406349">
                <a:tc>
                  <a:txBody>
                    <a:bodyPr/>
                    <a:lstStyle/>
                    <a:p>
                      <a:r>
                        <a:rPr lang="en-US" altLang="zh-TW" sz="1600" dirty="0" err="1">
                          <a:latin typeface="Times New Roman" panose="02020603050405020304" pitchFamily="18" charset="0"/>
                          <a:cs typeface="Times New Roman" panose="02020603050405020304" pitchFamily="18" charset="0"/>
                        </a:rPr>
                        <a:t>Tensorflow</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2.8.0</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43280264"/>
                  </a:ext>
                </a:extLst>
              </a:tr>
              <a:tr h="406349">
                <a:tc>
                  <a:txBody>
                    <a:bodyPr/>
                    <a:lstStyle/>
                    <a:p>
                      <a:r>
                        <a:rPr lang="en-US" altLang="zh-TW" sz="1600" dirty="0" err="1">
                          <a:latin typeface="Times New Roman" panose="02020603050405020304" pitchFamily="18" charset="0"/>
                          <a:cs typeface="Times New Roman" panose="02020603050405020304" pitchFamily="18" charset="0"/>
                        </a:rPr>
                        <a:t>Keras</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2.8.0</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18165856"/>
                  </a:ext>
                </a:extLst>
              </a:tr>
              <a:tr h="406349">
                <a:tc>
                  <a:txBody>
                    <a:bodyPr/>
                    <a:lstStyle/>
                    <a:p>
                      <a:r>
                        <a:rPr lang="en-US" altLang="zh-TW" sz="1600" dirty="0" err="1">
                          <a:latin typeface="Times New Roman" panose="02020603050405020304" pitchFamily="18" charset="0"/>
                          <a:cs typeface="Times New Roman" panose="02020603050405020304" pitchFamily="18" charset="0"/>
                        </a:rPr>
                        <a:t>Opencv</a:t>
                      </a:r>
                      <a:r>
                        <a:rPr lang="en-US" altLang="zh-TW" sz="1600" dirty="0">
                          <a:latin typeface="Times New Roman" panose="02020603050405020304" pitchFamily="18" charset="0"/>
                          <a:cs typeface="Times New Roman" panose="02020603050405020304" pitchFamily="18" charset="0"/>
                        </a:rPr>
                        <a:t>-python</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4.5.5.64</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02836812"/>
                  </a:ext>
                </a:extLst>
              </a:tr>
            </a:tbl>
          </a:graphicData>
        </a:graphic>
      </p:graphicFrame>
      <p:graphicFrame>
        <p:nvGraphicFramePr>
          <p:cNvPr id="7" name="表格 6">
            <a:extLst>
              <a:ext uri="{FF2B5EF4-FFF2-40B4-BE49-F238E27FC236}">
                <a16:creationId xmlns:a16="http://schemas.microsoft.com/office/drawing/2014/main" id="{C731583B-E211-AC4A-1EE8-091AC85272FC}"/>
              </a:ext>
            </a:extLst>
          </p:cNvPr>
          <p:cNvGraphicFramePr>
            <a:graphicFrameLocks noGrp="1"/>
          </p:cNvGraphicFramePr>
          <p:nvPr>
            <p:extLst>
              <p:ext uri="{D42A27DB-BD31-4B8C-83A1-F6EECF244321}">
                <p14:modId xmlns:p14="http://schemas.microsoft.com/office/powerpoint/2010/main" val="1094467522"/>
              </p:ext>
            </p:extLst>
          </p:nvPr>
        </p:nvGraphicFramePr>
        <p:xfrm>
          <a:off x="6487049" y="2670259"/>
          <a:ext cx="5032521" cy="1987266"/>
        </p:xfrm>
        <a:graphic>
          <a:graphicData uri="http://schemas.openxmlformats.org/drawingml/2006/table">
            <a:tbl>
              <a:tblPr firstRow="1" bandRow="1">
                <a:tableStyleId>{5C22544A-7EE6-4342-B048-85BDC9FD1C3A}</a:tableStyleId>
              </a:tblPr>
              <a:tblGrid>
                <a:gridCol w="1738889">
                  <a:extLst>
                    <a:ext uri="{9D8B030D-6E8A-4147-A177-3AD203B41FA5}">
                      <a16:colId xmlns:a16="http://schemas.microsoft.com/office/drawing/2014/main" val="358904040"/>
                    </a:ext>
                  </a:extLst>
                </a:gridCol>
                <a:gridCol w="3293632">
                  <a:extLst>
                    <a:ext uri="{9D8B030D-6E8A-4147-A177-3AD203B41FA5}">
                      <a16:colId xmlns:a16="http://schemas.microsoft.com/office/drawing/2014/main" val="1397304333"/>
                    </a:ext>
                  </a:extLst>
                </a:gridCol>
              </a:tblGrid>
              <a:tr h="433832">
                <a:tc>
                  <a:txBody>
                    <a:bodyPr/>
                    <a:lstStyle/>
                    <a:p>
                      <a:r>
                        <a:rPr lang="en-US" altLang="zh-TW" sz="1600" dirty="0">
                          <a:latin typeface="Times New Roman" panose="02020603050405020304" pitchFamily="18" charset="0"/>
                          <a:cs typeface="Times New Roman" panose="02020603050405020304" pitchFamily="18" charset="0"/>
                        </a:rPr>
                        <a:t>Hardware</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Version</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45871413"/>
                  </a:ext>
                </a:extLst>
              </a:tr>
              <a:tr h="487157">
                <a:tc>
                  <a:txBody>
                    <a:bodyPr/>
                    <a:lstStyle/>
                    <a:p>
                      <a:r>
                        <a:rPr lang="en-US" altLang="zh-TW" sz="1600" dirty="0">
                          <a:latin typeface="Times New Roman" panose="02020603050405020304" pitchFamily="18" charset="0"/>
                          <a:cs typeface="Times New Roman" panose="02020603050405020304" pitchFamily="18" charset="0"/>
                        </a:rPr>
                        <a:t>GPU</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Nvidia Geforce RTX 2070</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10607342"/>
                  </a:ext>
                </a:extLst>
              </a:tr>
              <a:tr h="487157">
                <a:tc>
                  <a:txBody>
                    <a:bodyPr/>
                    <a:lstStyle/>
                    <a:p>
                      <a:r>
                        <a:rPr lang="en-US" altLang="zh-TW" sz="1600" dirty="0">
                          <a:latin typeface="Times New Roman" panose="02020603050405020304" pitchFamily="18" charset="0"/>
                          <a:cs typeface="Times New Roman" panose="02020603050405020304" pitchFamily="18" charset="0"/>
                        </a:rPr>
                        <a:t>CPU</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Intel(R) Core(TM) i9-9900K CPU @ 3.60GHz</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43280264"/>
                  </a:ext>
                </a:extLst>
              </a:tr>
              <a:tr h="487157">
                <a:tc>
                  <a:txBody>
                    <a:bodyPr/>
                    <a:lstStyle/>
                    <a:p>
                      <a:r>
                        <a:rPr lang="en-US" altLang="zh-TW" sz="1600" dirty="0">
                          <a:latin typeface="Times New Roman" panose="02020603050405020304" pitchFamily="18" charset="0"/>
                          <a:cs typeface="Times New Roman" panose="02020603050405020304" pitchFamily="18" charset="0"/>
                        </a:rPr>
                        <a:t>Memory</a:t>
                      </a:r>
                      <a:endParaRPr lang="zh-TW" altLang="en-US" sz="1600" dirty="0">
                        <a:latin typeface="Times New Roman" panose="02020603050405020304" pitchFamily="18" charset="0"/>
                        <a:cs typeface="Times New Roman" panose="02020603050405020304" pitchFamily="18" charset="0"/>
                      </a:endParaRPr>
                    </a:p>
                  </a:txBody>
                  <a:tcPr/>
                </a:tc>
                <a:tc>
                  <a:txBody>
                    <a:bodyPr/>
                    <a:lstStyle/>
                    <a:p>
                      <a:r>
                        <a:rPr lang="en-US" altLang="zh-TW" sz="1600" dirty="0">
                          <a:latin typeface="Times New Roman" panose="02020603050405020304" pitchFamily="18" charset="0"/>
                          <a:cs typeface="Times New Roman" panose="02020603050405020304" pitchFamily="18" charset="0"/>
                        </a:rPr>
                        <a:t>64.0GB</a:t>
                      </a:r>
                      <a:endParaRPr lang="zh-TW"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18165856"/>
                  </a:ext>
                </a:extLst>
              </a:tr>
            </a:tbl>
          </a:graphicData>
        </a:graphic>
      </p:graphicFrame>
    </p:spTree>
    <p:extLst>
      <p:ext uri="{BB962C8B-B14F-4D97-AF65-F5344CB8AC3E}">
        <p14:creationId xmlns:p14="http://schemas.microsoft.com/office/powerpoint/2010/main" val="12505151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391B6-DC8B-94F4-936D-9BF97E3A7AD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心得感想</a:t>
            </a:r>
          </a:p>
        </p:txBody>
      </p:sp>
      <p:sp>
        <p:nvSpPr>
          <p:cNvPr id="3" name="內容版面配置區 2">
            <a:extLst>
              <a:ext uri="{FF2B5EF4-FFF2-40B4-BE49-F238E27FC236}">
                <a16:creationId xmlns:a16="http://schemas.microsoft.com/office/drawing/2014/main" id="{CA651849-6072-9FF4-732D-B7F87399DBB2}"/>
              </a:ext>
            </a:extLst>
          </p:cNvPr>
          <p:cNvSpPr>
            <a:spLocks noGrp="1"/>
          </p:cNvSpPr>
          <p:nvPr>
            <p:ph idx="1"/>
          </p:nvPr>
        </p:nvSpPr>
        <p:spPr/>
        <p:txBody>
          <a:bodyPr>
            <a:normAutofit/>
          </a:bodyPr>
          <a:lstStyle/>
          <a:p>
            <a:pPr>
              <a:lnSpc>
                <a:spcPct val="150000"/>
              </a:lnSpc>
            </a:pPr>
            <a:r>
              <a:rPr lang="zh-TW" altLang="en-US" sz="2000" dirty="0">
                <a:latin typeface="標楷體" panose="03000509000000000000" pitchFamily="65" charset="-120"/>
                <a:ea typeface="標楷體" panose="03000509000000000000" pitchFamily="65" charset="-120"/>
              </a:rPr>
              <a:t>佳容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透過該篇論文我學習到新的影像增強的方法，以及認識可以有效的對糖尿病視網膜病變分類的混合模型，該模型解決了數據不平衡的問題。在準備報告和實作的過程除了分工之外，也和修霆去討論在實作過程可以嘗試的方法，例如換模型的優化器、使用其他影像增強處理之類的，最後去比較這些方法的差異，並且去討論導致這些結果的可能因素。</a:t>
            </a:r>
            <a:endParaRPr lang="en-US" altLang="zh-TW" sz="2000" dirty="0">
              <a:latin typeface="標楷體" panose="03000509000000000000" pitchFamily="65" charset="-120"/>
              <a:ea typeface="標楷體" panose="03000509000000000000" pitchFamily="65" charset="-120"/>
            </a:endParaRPr>
          </a:p>
          <a:p>
            <a:pPr>
              <a:lnSpc>
                <a:spcPct val="150000"/>
              </a:lnSpc>
            </a:pPr>
            <a:r>
              <a:rPr lang="zh-TW" altLang="en-US" sz="2000" dirty="0">
                <a:latin typeface="標楷體" panose="03000509000000000000" pitchFamily="65" charset="-120"/>
                <a:ea typeface="標楷體" panose="03000509000000000000" pitchFamily="65" charset="-120"/>
              </a:rPr>
              <a:t>修霆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對這篇論文印象最深刻的點是作者使用兩個神經網路做訓練，輔助網路雖然可有可無，但其特徵提取的方式彌補主網路的不足。透過實作不同方法及佳容的指導，我學到，在前處理後可以先用肉眼判斷特徵是否明顯，以及是否會有不同顏色的干擾存在，以至於影響其結果。</a:t>
            </a:r>
          </a:p>
        </p:txBody>
      </p:sp>
      <p:sp>
        <p:nvSpPr>
          <p:cNvPr id="4" name="頁尾版面配置區 3">
            <a:extLst>
              <a:ext uri="{FF2B5EF4-FFF2-40B4-BE49-F238E27FC236}">
                <a16:creationId xmlns:a16="http://schemas.microsoft.com/office/drawing/2014/main" id="{F35272CD-0DC0-C513-D617-34E9F05144E2}"/>
              </a:ext>
            </a:extLst>
          </p:cNvPr>
          <p:cNvSpPr>
            <a:spLocks noGrp="1"/>
          </p:cNvSpPr>
          <p:nvPr>
            <p:ph type="ftr" sz="quarter" idx="11"/>
          </p:nvPr>
        </p:nvSpPr>
        <p:spPr/>
        <p:txBody>
          <a:bodyPr/>
          <a:lstStyle/>
          <a:p>
            <a:r>
              <a:rPr lang="en-US" altLang="zh-TW" dirty="0"/>
              <a:t>37</a:t>
            </a:r>
            <a:endParaRPr lang="zh-TW" altLang="en-US" dirty="0"/>
          </a:p>
        </p:txBody>
      </p:sp>
    </p:spTree>
    <p:extLst>
      <p:ext uri="{BB962C8B-B14F-4D97-AF65-F5344CB8AC3E}">
        <p14:creationId xmlns:p14="http://schemas.microsoft.com/office/powerpoint/2010/main" val="29549365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FF96F5-FCE6-F299-F8F7-F3376D87A4C0}"/>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工作分配</a:t>
            </a:r>
          </a:p>
        </p:txBody>
      </p:sp>
      <p:graphicFrame>
        <p:nvGraphicFramePr>
          <p:cNvPr id="5" name="表格 5">
            <a:extLst>
              <a:ext uri="{FF2B5EF4-FFF2-40B4-BE49-F238E27FC236}">
                <a16:creationId xmlns:a16="http://schemas.microsoft.com/office/drawing/2014/main" id="{7AAD7A84-573C-7937-6709-0A60F606F7E3}"/>
              </a:ext>
            </a:extLst>
          </p:cNvPr>
          <p:cNvGraphicFramePr>
            <a:graphicFrameLocks noGrp="1"/>
          </p:cNvGraphicFramePr>
          <p:nvPr>
            <p:ph idx="1"/>
            <p:extLst>
              <p:ext uri="{D42A27DB-BD31-4B8C-83A1-F6EECF244321}">
                <p14:modId xmlns:p14="http://schemas.microsoft.com/office/powerpoint/2010/main" val="3630256224"/>
              </p:ext>
            </p:extLst>
          </p:nvPr>
        </p:nvGraphicFramePr>
        <p:xfrm>
          <a:off x="1596703" y="1926124"/>
          <a:ext cx="8998593" cy="3005752"/>
        </p:xfrm>
        <a:graphic>
          <a:graphicData uri="http://schemas.openxmlformats.org/drawingml/2006/table">
            <a:tbl>
              <a:tblPr firstRow="1" bandRow="1">
                <a:tableStyleId>{21E4AEA4-8DFA-4A89-87EB-49C32662AFE0}</a:tableStyleId>
              </a:tblPr>
              <a:tblGrid>
                <a:gridCol w="2999531">
                  <a:extLst>
                    <a:ext uri="{9D8B030D-6E8A-4147-A177-3AD203B41FA5}">
                      <a16:colId xmlns:a16="http://schemas.microsoft.com/office/drawing/2014/main" val="3407088351"/>
                    </a:ext>
                  </a:extLst>
                </a:gridCol>
                <a:gridCol w="2999531">
                  <a:extLst>
                    <a:ext uri="{9D8B030D-6E8A-4147-A177-3AD203B41FA5}">
                      <a16:colId xmlns:a16="http://schemas.microsoft.com/office/drawing/2014/main" val="3272240299"/>
                    </a:ext>
                  </a:extLst>
                </a:gridCol>
                <a:gridCol w="2999531">
                  <a:extLst>
                    <a:ext uri="{9D8B030D-6E8A-4147-A177-3AD203B41FA5}">
                      <a16:colId xmlns:a16="http://schemas.microsoft.com/office/drawing/2014/main" val="941626588"/>
                    </a:ext>
                  </a:extLst>
                </a:gridCol>
              </a:tblGrid>
              <a:tr h="575430">
                <a:tc>
                  <a:txBody>
                    <a:bodyPr/>
                    <a:lstStyle/>
                    <a:p>
                      <a:pPr algn="ctr"/>
                      <a:endParaRPr lang="zh-TW" altLang="en-US" sz="1600" dirty="0">
                        <a:latin typeface="標楷體" panose="03000509000000000000" pitchFamily="65" charset="-120"/>
                        <a:ea typeface="標楷體" panose="03000509000000000000" pitchFamily="65" charset="-120"/>
                      </a:endParaRPr>
                    </a:p>
                  </a:txBody>
                  <a:tcPr anchor="ctr"/>
                </a:tc>
                <a:tc>
                  <a:txBody>
                    <a:bodyPr/>
                    <a:lstStyle/>
                    <a:p>
                      <a:pPr algn="ctr"/>
                      <a:r>
                        <a:rPr lang="zh-TW" altLang="en-US" sz="1600" dirty="0">
                          <a:latin typeface="標楷體" panose="03000509000000000000" pitchFamily="65" charset="-120"/>
                          <a:ea typeface="標楷體" panose="03000509000000000000" pitchFamily="65" charset="-120"/>
                        </a:rPr>
                        <a:t>佳容</a:t>
                      </a:r>
                    </a:p>
                  </a:txBody>
                  <a:tcPr anchor="ctr"/>
                </a:tc>
                <a:tc>
                  <a:txBody>
                    <a:bodyPr/>
                    <a:lstStyle/>
                    <a:p>
                      <a:pPr algn="ctr"/>
                      <a:r>
                        <a:rPr lang="zh-TW" altLang="en-US" sz="1600" dirty="0">
                          <a:latin typeface="標楷體" panose="03000509000000000000" pitchFamily="65" charset="-120"/>
                          <a:ea typeface="標楷體" panose="03000509000000000000" pitchFamily="65" charset="-120"/>
                        </a:rPr>
                        <a:t>修霆</a:t>
                      </a:r>
                    </a:p>
                  </a:txBody>
                  <a:tcPr anchor="ctr"/>
                </a:tc>
                <a:extLst>
                  <a:ext uri="{0D108BD9-81ED-4DB2-BD59-A6C34878D82A}">
                    <a16:rowId xmlns:a16="http://schemas.microsoft.com/office/drawing/2014/main" val="1458929353"/>
                  </a:ext>
                </a:extLst>
              </a:tr>
              <a:tr h="575430">
                <a:tc>
                  <a:txBody>
                    <a:bodyPr/>
                    <a:lstStyle/>
                    <a:p>
                      <a:pPr algn="ctr"/>
                      <a:r>
                        <a:rPr lang="zh-TW" altLang="en-US" sz="1600" dirty="0">
                          <a:latin typeface="標楷體" panose="03000509000000000000" pitchFamily="65" charset="-120"/>
                          <a:ea typeface="標楷體" panose="03000509000000000000" pitchFamily="65" charset="-120"/>
                        </a:rPr>
                        <a:t>論文討論</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latin typeface="標楷體" panose="03000509000000000000" pitchFamily="65" charset="-120"/>
                          <a:ea typeface="標楷體" panose="03000509000000000000" pitchFamily="65" charset="-120"/>
                          <a:sym typeface="Wingdings" panose="05000000000000000000" pitchFamily="2" charset="2"/>
                        </a:rPr>
                        <a:t></a:t>
                      </a:r>
                      <a:endParaRPr lang="zh-TW" altLang="en-US" sz="1600" dirty="0">
                        <a:latin typeface="標楷體" panose="03000509000000000000" pitchFamily="65" charset="-120"/>
                        <a:ea typeface="標楷體" panose="03000509000000000000" pitchFamily="65"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latin typeface="標楷體" panose="03000509000000000000" pitchFamily="65" charset="-120"/>
                          <a:ea typeface="標楷體" panose="03000509000000000000" pitchFamily="65" charset="-120"/>
                          <a:sym typeface="Wingdings" panose="05000000000000000000" pitchFamily="2" charset="2"/>
                        </a:rPr>
                        <a:t></a:t>
                      </a:r>
                      <a:endParaRPr lang="zh-TW" altLang="en-US" sz="1600" dirty="0">
                        <a:latin typeface="標楷體" panose="03000509000000000000" pitchFamily="65" charset="-120"/>
                        <a:ea typeface="標楷體" panose="03000509000000000000" pitchFamily="65" charset="-120"/>
                      </a:endParaRPr>
                    </a:p>
                  </a:txBody>
                  <a:tcPr anchor="ctr"/>
                </a:tc>
                <a:extLst>
                  <a:ext uri="{0D108BD9-81ED-4DB2-BD59-A6C34878D82A}">
                    <a16:rowId xmlns:a16="http://schemas.microsoft.com/office/drawing/2014/main" val="1473670210"/>
                  </a:ext>
                </a:extLst>
              </a:tr>
              <a:tr h="575430">
                <a:tc>
                  <a:txBody>
                    <a:bodyPr/>
                    <a:lstStyle/>
                    <a:p>
                      <a:pPr algn="ctr"/>
                      <a:r>
                        <a:rPr lang="zh-TW" altLang="en-US" sz="1600" dirty="0">
                          <a:latin typeface="標楷體" panose="03000509000000000000" pitchFamily="65" charset="-120"/>
                          <a:ea typeface="標楷體" panose="03000509000000000000" pitchFamily="65" charset="-120"/>
                        </a:rPr>
                        <a:t>論文實作</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latin typeface="標楷體" panose="03000509000000000000" pitchFamily="65" charset="-120"/>
                          <a:ea typeface="標楷體" panose="03000509000000000000" pitchFamily="65" charset="-120"/>
                          <a:sym typeface="Wingdings" panose="05000000000000000000" pitchFamily="2" charset="2"/>
                        </a:rPr>
                        <a:t></a:t>
                      </a:r>
                      <a:endParaRPr lang="zh-TW" altLang="en-US" sz="1600" dirty="0">
                        <a:latin typeface="標楷體" panose="03000509000000000000" pitchFamily="65" charset="-120"/>
                        <a:ea typeface="標楷體" panose="03000509000000000000" pitchFamily="65" charset="-120"/>
                      </a:endParaRPr>
                    </a:p>
                  </a:txBody>
                  <a:tcPr anchor="ctr"/>
                </a:tc>
                <a:tc>
                  <a:txBody>
                    <a:bodyPr/>
                    <a:lstStyle/>
                    <a:p>
                      <a:pPr algn="ctr"/>
                      <a:r>
                        <a:rPr lang="zh-TW" altLang="en-US" sz="1600" dirty="0">
                          <a:latin typeface="標楷體" panose="03000509000000000000" pitchFamily="65" charset="-120"/>
                          <a:ea typeface="標楷體" panose="03000509000000000000" pitchFamily="65" charset="-120"/>
                          <a:sym typeface="Wingdings" panose="05000000000000000000" pitchFamily="2" charset="2"/>
                        </a:rPr>
                        <a:t></a:t>
                      </a:r>
                      <a:endParaRPr lang="zh-TW" altLang="en-US" sz="1600" dirty="0">
                        <a:latin typeface="標楷體" panose="03000509000000000000" pitchFamily="65" charset="-120"/>
                        <a:ea typeface="標楷體" panose="03000509000000000000" pitchFamily="65" charset="-120"/>
                      </a:endParaRPr>
                    </a:p>
                  </a:txBody>
                  <a:tcPr anchor="ctr"/>
                </a:tc>
                <a:extLst>
                  <a:ext uri="{0D108BD9-81ED-4DB2-BD59-A6C34878D82A}">
                    <a16:rowId xmlns:a16="http://schemas.microsoft.com/office/drawing/2014/main" val="2060808030"/>
                  </a:ext>
                </a:extLst>
              </a:tr>
              <a:tr h="639731">
                <a:tc>
                  <a:txBody>
                    <a:bodyPr/>
                    <a:lstStyle/>
                    <a:p>
                      <a:pPr algn="ctr"/>
                      <a:r>
                        <a:rPr lang="zh-TW" altLang="en-US" sz="1600" dirty="0">
                          <a:latin typeface="標楷體" panose="03000509000000000000" pitchFamily="65" charset="-120"/>
                          <a:ea typeface="標楷體" panose="03000509000000000000" pitchFamily="65" charset="-120"/>
                        </a:rPr>
                        <a:t>論文報告</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latin typeface="標楷體" panose="03000509000000000000" pitchFamily="65" charset="-120"/>
                          <a:ea typeface="標楷體" panose="03000509000000000000" pitchFamily="65" charset="-120"/>
                          <a:sym typeface="Wingdings" panose="05000000000000000000" pitchFamily="2" charset="2"/>
                        </a:rPr>
                        <a:t></a:t>
                      </a:r>
                      <a:endParaRPr lang="zh-TW" altLang="en-US" sz="1600" dirty="0">
                        <a:latin typeface="標楷體" panose="03000509000000000000" pitchFamily="65" charset="-120"/>
                        <a:ea typeface="標楷體" panose="03000509000000000000" pitchFamily="65" charset="-120"/>
                      </a:endParaRPr>
                    </a:p>
                  </a:txBody>
                  <a:tcPr anchor="ctr"/>
                </a:tc>
                <a:tc>
                  <a:txBody>
                    <a:bodyPr/>
                    <a:lstStyle/>
                    <a:p>
                      <a:pPr algn="ctr"/>
                      <a:endParaRPr lang="zh-TW" altLang="en-US" sz="1600" dirty="0">
                        <a:latin typeface="標楷體" panose="03000509000000000000" pitchFamily="65" charset="-120"/>
                        <a:ea typeface="標楷體" panose="03000509000000000000" pitchFamily="65" charset="-120"/>
                      </a:endParaRPr>
                    </a:p>
                  </a:txBody>
                  <a:tcPr anchor="ctr"/>
                </a:tc>
                <a:extLst>
                  <a:ext uri="{0D108BD9-81ED-4DB2-BD59-A6C34878D82A}">
                    <a16:rowId xmlns:a16="http://schemas.microsoft.com/office/drawing/2014/main" val="1535225417"/>
                  </a:ext>
                </a:extLst>
              </a:tr>
              <a:tr h="639731">
                <a:tc>
                  <a:txBody>
                    <a:bodyPr/>
                    <a:lstStyle/>
                    <a:p>
                      <a:pPr algn="ctr"/>
                      <a:r>
                        <a:rPr lang="en-US" altLang="zh-TW" sz="1600" dirty="0">
                          <a:latin typeface="標楷體" panose="03000509000000000000" pitchFamily="65" charset="-120"/>
                          <a:ea typeface="標楷體" panose="03000509000000000000" pitchFamily="65" charset="-120"/>
                        </a:rPr>
                        <a:t>PPT</a:t>
                      </a:r>
                      <a:r>
                        <a:rPr lang="zh-TW" altLang="en-US" sz="1600" dirty="0">
                          <a:latin typeface="標楷體" panose="03000509000000000000" pitchFamily="65" charset="-120"/>
                          <a:ea typeface="標楷體" panose="03000509000000000000" pitchFamily="65" charset="-120"/>
                        </a:rPr>
                        <a:t>製作</a:t>
                      </a:r>
                    </a:p>
                  </a:txBody>
                  <a:tcPr anchor="ctr"/>
                </a:tc>
                <a:tc>
                  <a:txBody>
                    <a:bodyPr/>
                    <a:lstStyle/>
                    <a:p>
                      <a:pPr algn="ctr"/>
                      <a:endParaRPr lang="zh-TW" altLang="en-US" sz="1600" dirty="0">
                        <a:latin typeface="標楷體" panose="03000509000000000000" pitchFamily="65" charset="-120"/>
                        <a:ea typeface="標楷體" panose="03000509000000000000" pitchFamily="65"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latin typeface="標楷體" panose="03000509000000000000" pitchFamily="65" charset="-120"/>
                          <a:ea typeface="標楷體" panose="03000509000000000000" pitchFamily="65" charset="-120"/>
                          <a:sym typeface="Wingdings" panose="05000000000000000000" pitchFamily="2" charset="2"/>
                        </a:rPr>
                        <a:t></a:t>
                      </a:r>
                      <a:endParaRPr lang="zh-TW" altLang="en-US" sz="1600" dirty="0">
                        <a:latin typeface="標楷體" panose="03000509000000000000" pitchFamily="65" charset="-120"/>
                        <a:ea typeface="標楷體" panose="03000509000000000000" pitchFamily="65" charset="-120"/>
                      </a:endParaRPr>
                    </a:p>
                  </a:txBody>
                  <a:tcPr anchor="ctr"/>
                </a:tc>
                <a:extLst>
                  <a:ext uri="{0D108BD9-81ED-4DB2-BD59-A6C34878D82A}">
                    <a16:rowId xmlns:a16="http://schemas.microsoft.com/office/drawing/2014/main" val="1169674943"/>
                  </a:ext>
                </a:extLst>
              </a:tr>
            </a:tbl>
          </a:graphicData>
        </a:graphic>
      </p:graphicFrame>
      <p:sp>
        <p:nvSpPr>
          <p:cNvPr id="4" name="頁尾版面配置區 3">
            <a:extLst>
              <a:ext uri="{FF2B5EF4-FFF2-40B4-BE49-F238E27FC236}">
                <a16:creationId xmlns:a16="http://schemas.microsoft.com/office/drawing/2014/main" id="{97530878-EFD2-25B1-A745-942F1652FE9B}"/>
              </a:ext>
            </a:extLst>
          </p:cNvPr>
          <p:cNvSpPr>
            <a:spLocks noGrp="1"/>
          </p:cNvSpPr>
          <p:nvPr>
            <p:ph type="ftr" sz="quarter" idx="11"/>
          </p:nvPr>
        </p:nvSpPr>
        <p:spPr/>
        <p:txBody>
          <a:bodyPr/>
          <a:lstStyle/>
          <a:p>
            <a:r>
              <a:rPr lang="en-US" altLang="zh-TW" dirty="0"/>
              <a:t>38</a:t>
            </a:r>
            <a:endParaRPr lang="zh-TW" altLang="en-US" dirty="0"/>
          </a:p>
        </p:txBody>
      </p:sp>
    </p:spTree>
    <p:extLst>
      <p:ext uri="{BB962C8B-B14F-4D97-AF65-F5344CB8AC3E}">
        <p14:creationId xmlns:p14="http://schemas.microsoft.com/office/powerpoint/2010/main" val="21837492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224A3A-A0B1-385C-C493-92217B6C65C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介紹</a:t>
            </a:r>
            <a:r>
              <a:rPr lang="en-US" altLang="zh-TW" dirty="0">
                <a:latin typeface="標楷體" panose="03000509000000000000" pitchFamily="65" charset="-120"/>
                <a:ea typeface="標楷體" panose="03000509000000000000" pitchFamily="65" charset="-120"/>
              </a:rPr>
              <a:t>(1/5)</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C4FE752B-27A4-427E-E373-958C16A57D89}"/>
              </a:ext>
            </a:extLst>
          </p:cNvPr>
          <p:cNvSpPr>
            <a:spLocks noGrp="1"/>
          </p:cNvSpPr>
          <p:nvPr>
            <p:ph idx="1"/>
          </p:nvPr>
        </p:nvSpPr>
        <p:spPr/>
        <p:txBody>
          <a:bodyPr>
            <a:normAutofit/>
          </a:bodyPr>
          <a:lstStyle/>
          <a:p>
            <a:pPr>
              <a:lnSpc>
                <a:spcPct val="1500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DR (Diabetic</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Retinopathy)</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是糖尿病的一種並發症，由於高血糖會影響眼睛的後部，稱為視網膜，如果不及時診斷，可能導致失明。</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根據嚴重程度，眼科醫師將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DR</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分為三類</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正常</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(Normal)</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非增殖性糖尿病視網膜病變（</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NPDR</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增殖性糖尿病視網膜病變（</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PDR</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4" name="頁尾版面配置區 3">
            <a:extLst>
              <a:ext uri="{FF2B5EF4-FFF2-40B4-BE49-F238E27FC236}">
                <a16:creationId xmlns:a16="http://schemas.microsoft.com/office/drawing/2014/main" id="{0EAA3DC1-2C2B-284D-C762-9246C6890531}"/>
              </a:ext>
            </a:extLst>
          </p:cNvPr>
          <p:cNvSpPr>
            <a:spLocks noGrp="1"/>
          </p:cNvSpPr>
          <p:nvPr>
            <p:ph type="ftr" sz="quarter" idx="11"/>
          </p:nvPr>
        </p:nvSpPr>
        <p:spPr/>
        <p:txBody>
          <a:bodyPr/>
          <a:lstStyle/>
          <a:p>
            <a:r>
              <a:rPr lang="en-US" altLang="zh-TW" dirty="0"/>
              <a:t>3</a:t>
            </a:r>
            <a:endParaRPr lang="zh-TW" altLang="en-US" dirty="0"/>
          </a:p>
        </p:txBody>
      </p:sp>
    </p:spTree>
    <p:extLst>
      <p:ext uri="{BB962C8B-B14F-4D97-AF65-F5344CB8AC3E}">
        <p14:creationId xmlns:p14="http://schemas.microsoft.com/office/powerpoint/2010/main" val="26813411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D2913D-488B-A9E1-D0E2-8F9D051EECE5}"/>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謝謝聆聽</a:t>
            </a:r>
          </a:p>
        </p:txBody>
      </p:sp>
      <p:sp>
        <p:nvSpPr>
          <p:cNvPr id="4" name="頁尾版面配置區 3">
            <a:extLst>
              <a:ext uri="{FF2B5EF4-FFF2-40B4-BE49-F238E27FC236}">
                <a16:creationId xmlns:a16="http://schemas.microsoft.com/office/drawing/2014/main" id="{AA8F5142-F27B-2AB8-F12F-D17C89549D25}"/>
              </a:ext>
            </a:extLst>
          </p:cNvPr>
          <p:cNvSpPr>
            <a:spLocks noGrp="1"/>
          </p:cNvSpPr>
          <p:nvPr>
            <p:ph type="ftr" sz="quarter" idx="11"/>
          </p:nvPr>
        </p:nvSpPr>
        <p:spPr/>
        <p:txBody>
          <a:bodyPr/>
          <a:lstStyle/>
          <a:p>
            <a:r>
              <a:rPr lang="en-US" altLang="zh-TW" dirty="0"/>
              <a:t>39</a:t>
            </a:r>
            <a:endParaRPr lang="zh-TW" altLang="en-US" dirty="0"/>
          </a:p>
        </p:txBody>
      </p:sp>
    </p:spTree>
    <p:extLst>
      <p:ext uri="{BB962C8B-B14F-4D97-AF65-F5344CB8AC3E}">
        <p14:creationId xmlns:p14="http://schemas.microsoft.com/office/powerpoint/2010/main" val="18632954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6BE5C4-C394-B28E-BDA6-48F3544A33E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介紹</a:t>
            </a:r>
            <a:r>
              <a:rPr lang="en-US" altLang="zh-TW" dirty="0">
                <a:latin typeface="標楷體" panose="03000509000000000000" pitchFamily="65" charset="-120"/>
                <a:ea typeface="標楷體" panose="03000509000000000000" pitchFamily="65" charset="-120"/>
              </a:rPr>
              <a:t>(2/5)</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15933606-8F78-D1A5-A3A3-837D4342B503}"/>
              </a:ext>
            </a:extLst>
          </p:cNvPr>
          <p:cNvSpPr>
            <a:spLocks noGrp="1"/>
          </p:cNvSpPr>
          <p:nvPr>
            <p:ph idx="1"/>
          </p:nvPr>
        </p:nvSpPr>
        <p:spPr>
          <a:xfrm>
            <a:off x="838200" y="1955944"/>
            <a:ext cx="10515600" cy="4351338"/>
          </a:xfrm>
        </p:spPr>
        <p:txBody>
          <a:bodyPr>
            <a:normAutofit/>
          </a:bodyPr>
          <a:lstStyle/>
          <a:p>
            <a:pPr>
              <a:lnSpc>
                <a:spcPct val="1500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NPDR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進一步分為</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輕度</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中度</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和</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重度</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圖片 4">
            <a:extLst>
              <a:ext uri="{FF2B5EF4-FFF2-40B4-BE49-F238E27FC236}">
                <a16:creationId xmlns:a16="http://schemas.microsoft.com/office/drawing/2014/main" id="{4D3D2D1F-A1C2-276B-C762-58B80D657A1D}"/>
              </a:ext>
            </a:extLst>
          </p:cNvPr>
          <p:cNvPicPr>
            <a:picLocks noChangeAspect="1"/>
          </p:cNvPicPr>
          <p:nvPr/>
        </p:nvPicPr>
        <p:blipFill rotWithShape="1">
          <a:blip r:embed="rId2"/>
          <a:srcRect l="21195" t="-715" r="20833" b="1"/>
          <a:stretch/>
        </p:blipFill>
        <p:spPr>
          <a:xfrm>
            <a:off x="3266114" y="2883891"/>
            <a:ext cx="5659772" cy="2495444"/>
          </a:xfrm>
          <a:prstGeom prst="rect">
            <a:avLst/>
          </a:prstGeom>
        </p:spPr>
      </p:pic>
      <p:sp>
        <p:nvSpPr>
          <p:cNvPr id="4" name="頁尾版面配置區 3">
            <a:extLst>
              <a:ext uri="{FF2B5EF4-FFF2-40B4-BE49-F238E27FC236}">
                <a16:creationId xmlns:a16="http://schemas.microsoft.com/office/drawing/2014/main" id="{2556F93F-3F21-B7D2-0011-C0F4754229D1}"/>
              </a:ext>
            </a:extLst>
          </p:cNvPr>
          <p:cNvSpPr>
            <a:spLocks noGrp="1"/>
          </p:cNvSpPr>
          <p:nvPr>
            <p:ph type="ftr" sz="quarter" idx="11"/>
          </p:nvPr>
        </p:nvSpPr>
        <p:spPr/>
        <p:txBody>
          <a:bodyPr/>
          <a:lstStyle/>
          <a:p>
            <a:r>
              <a:rPr lang="en-US" altLang="zh-TW" dirty="0"/>
              <a:t>4</a:t>
            </a:r>
            <a:endParaRPr lang="zh-TW" altLang="en-US" dirty="0"/>
          </a:p>
        </p:txBody>
      </p:sp>
    </p:spTree>
    <p:extLst>
      <p:ext uri="{BB962C8B-B14F-4D97-AF65-F5344CB8AC3E}">
        <p14:creationId xmlns:p14="http://schemas.microsoft.com/office/powerpoint/2010/main" val="17853794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95E8D9-08EF-A5C7-2A73-78152562D45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介紹</a:t>
            </a:r>
            <a:r>
              <a:rPr lang="en-US" altLang="zh-TW" dirty="0">
                <a:latin typeface="標楷體" panose="03000509000000000000" pitchFamily="65" charset="-120"/>
                <a:ea typeface="標楷體" panose="03000509000000000000" pitchFamily="65" charset="-120"/>
              </a:rPr>
              <a:t>(3/5)</a:t>
            </a:r>
            <a:endParaRPr lang="zh-TW" altLang="en-US" dirty="0">
              <a:latin typeface="標楷體" panose="03000509000000000000" pitchFamily="65" charset="-120"/>
              <a:ea typeface="標楷體" panose="03000509000000000000" pitchFamily="65" charset="-120"/>
            </a:endParaRPr>
          </a:p>
        </p:txBody>
      </p:sp>
      <p:pic>
        <p:nvPicPr>
          <p:cNvPr id="5" name="內容版面配置區 4">
            <a:extLst>
              <a:ext uri="{FF2B5EF4-FFF2-40B4-BE49-F238E27FC236}">
                <a16:creationId xmlns:a16="http://schemas.microsoft.com/office/drawing/2014/main" id="{19066980-54C3-99E8-047A-76B72BAB6BCD}"/>
              </a:ext>
            </a:extLst>
          </p:cNvPr>
          <p:cNvPicPr>
            <a:picLocks noGrp="1" noChangeAspect="1"/>
          </p:cNvPicPr>
          <p:nvPr>
            <p:ph idx="1"/>
          </p:nvPr>
        </p:nvPicPr>
        <p:blipFill>
          <a:blip r:embed="rId2"/>
          <a:stretch>
            <a:fillRect/>
          </a:stretch>
        </p:blipFill>
        <p:spPr>
          <a:xfrm>
            <a:off x="1845837" y="1512214"/>
            <a:ext cx="8500326" cy="4596166"/>
          </a:xfrm>
        </p:spPr>
      </p:pic>
      <p:sp>
        <p:nvSpPr>
          <p:cNvPr id="6" name="文字方塊 5">
            <a:extLst>
              <a:ext uri="{FF2B5EF4-FFF2-40B4-BE49-F238E27FC236}">
                <a16:creationId xmlns:a16="http://schemas.microsoft.com/office/drawing/2014/main" id="{633A8744-05F0-37C7-AEFA-C38E96EB1473}"/>
              </a:ext>
            </a:extLst>
          </p:cNvPr>
          <p:cNvSpPr txBox="1"/>
          <p:nvPr/>
        </p:nvSpPr>
        <p:spPr>
          <a:xfrm>
            <a:off x="2468550" y="2356025"/>
            <a:ext cx="1468772"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大出血</a:t>
            </a:r>
            <a:endParaRPr lang="zh-TW" altLang="en-US" sz="2000"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9E817913-BFB6-7B7D-9A38-BBA036436591}"/>
              </a:ext>
            </a:extLst>
          </p:cNvPr>
          <p:cNvSpPr txBox="1"/>
          <p:nvPr/>
        </p:nvSpPr>
        <p:spPr>
          <a:xfrm>
            <a:off x="2468550" y="5135238"/>
            <a:ext cx="1468772"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硬性滲出物</a:t>
            </a:r>
          </a:p>
        </p:txBody>
      </p:sp>
      <p:sp>
        <p:nvSpPr>
          <p:cNvPr id="8" name="文字方塊 7">
            <a:extLst>
              <a:ext uri="{FF2B5EF4-FFF2-40B4-BE49-F238E27FC236}">
                <a16:creationId xmlns:a16="http://schemas.microsoft.com/office/drawing/2014/main" id="{3F29D1AF-04DA-E778-642E-075231854B51}"/>
              </a:ext>
            </a:extLst>
          </p:cNvPr>
          <p:cNvSpPr txBox="1"/>
          <p:nvPr/>
        </p:nvSpPr>
        <p:spPr>
          <a:xfrm>
            <a:off x="8199629" y="3340289"/>
            <a:ext cx="1468772"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異常血管</a:t>
            </a:r>
            <a:endParaRPr lang="zh-TW" altLang="en-US" sz="2000"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F5BA421F-A98B-1AB3-FE77-A030B86FE22A}"/>
              </a:ext>
            </a:extLst>
          </p:cNvPr>
          <p:cNvSpPr txBox="1"/>
          <p:nvPr/>
        </p:nvSpPr>
        <p:spPr>
          <a:xfrm>
            <a:off x="8695977" y="4237763"/>
            <a:ext cx="1468772"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動脈瘤</a:t>
            </a:r>
            <a:endParaRPr lang="zh-TW" altLang="en-US" sz="2000"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21A9428D-7C77-2200-1438-2C4B1F1E088C}"/>
              </a:ext>
            </a:extLst>
          </p:cNvPr>
          <p:cNvSpPr txBox="1"/>
          <p:nvPr/>
        </p:nvSpPr>
        <p:spPr>
          <a:xfrm>
            <a:off x="7961591" y="5068126"/>
            <a:ext cx="1468772"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棉絮狀斑</a:t>
            </a:r>
            <a:endParaRPr lang="zh-TW" altLang="en-US" sz="2000" dirty="0">
              <a:latin typeface="標楷體" panose="03000509000000000000" pitchFamily="65" charset="-120"/>
              <a:ea typeface="標楷體" panose="03000509000000000000" pitchFamily="65" charset="-120"/>
            </a:endParaRPr>
          </a:p>
        </p:txBody>
      </p:sp>
      <p:sp>
        <p:nvSpPr>
          <p:cNvPr id="3" name="頁尾版面配置區 2">
            <a:extLst>
              <a:ext uri="{FF2B5EF4-FFF2-40B4-BE49-F238E27FC236}">
                <a16:creationId xmlns:a16="http://schemas.microsoft.com/office/drawing/2014/main" id="{2623FE3C-C849-D863-4CD5-9977620EEC95}"/>
              </a:ext>
            </a:extLst>
          </p:cNvPr>
          <p:cNvSpPr>
            <a:spLocks noGrp="1"/>
          </p:cNvSpPr>
          <p:nvPr>
            <p:ph type="ftr" sz="quarter" idx="11"/>
          </p:nvPr>
        </p:nvSpPr>
        <p:spPr/>
        <p:txBody>
          <a:bodyPr/>
          <a:lstStyle/>
          <a:p>
            <a:r>
              <a:rPr lang="en-US" altLang="zh-TW" dirty="0"/>
              <a:t>5</a:t>
            </a:r>
            <a:endParaRPr lang="zh-TW" altLang="en-US" dirty="0"/>
          </a:p>
        </p:txBody>
      </p:sp>
    </p:spTree>
    <p:extLst>
      <p:ext uri="{BB962C8B-B14F-4D97-AF65-F5344CB8AC3E}">
        <p14:creationId xmlns:p14="http://schemas.microsoft.com/office/powerpoint/2010/main" val="27648941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AFA46-A6F5-DBB0-3AA2-F7D9F54FAA6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介紹</a:t>
            </a:r>
            <a:r>
              <a:rPr lang="en-US" altLang="zh-TW" dirty="0">
                <a:latin typeface="標楷體" panose="03000509000000000000" pitchFamily="65" charset="-120"/>
                <a:ea typeface="標楷體" panose="03000509000000000000" pitchFamily="65" charset="-120"/>
              </a:rPr>
              <a:t>(4/5)</a:t>
            </a:r>
            <a:endParaRPr lang="zh-TW" altLang="en-US" dirty="0"/>
          </a:p>
        </p:txBody>
      </p:sp>
      <p:sp>
        <p:nvSpPr>
          <p:cNvPr id="3" name="內容版面配置區 2">
            <a:extLst>
              <a:ext uri="{FF2B5EF4-FFF2-40B4-BE49-F238E27FC236}">
                <a16:creationId xmlns:a16="http://schemas.microsoft.com/office/drawing/2014/main" id="{56DA597A-A0F5-D0DA-A6F0-F539633E1B8A}"/>
              </a:ext>
            </a:extLst>
          </p:cNvPr>
          <p:cNvSpPr>
            <a:spLocks noGrp="1"/>
          </p:cNvSpPr>
          <p:nvPr>
            <p:ph idx="1"/>
          </p:nvPr>
        </p:nvSpPr>
        <p:spPr>
          <a:xfrm>
            <a:off x="695325" y="1690688"/>
            <a:ext cx="10378143" cy="4500562"/>
          </a:xfrm>
        </p:spPr>
        <p:txBody>
          <a:bodyPr>
            <a:normAutofit/>
          </a:bodyPr>
          <a:lstStyle/>
          <a:p>
            <a:pPr>
              <a:lnSpc>
                <a:spcPct val="150000"/>
              </a:lnSpc>
            </a:pP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Mild(</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輕度</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a:t>
            </a:r>
          </a:p>
          <a:p>
            <a:pPr lvl="1">
              <a:lnSpc>
                <a:spcPct val="150000"/>
              </a:lnSpc>
              <a:buFont typeface="Wingdings" panose="05000000000000000000" pitchFamily="2" charset="2"/>
              <a:buChar char="p"/>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視網膜包含微動脈瘤（</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），它是血管末端的小圓形紅點</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pP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Moderate(</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中度</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a:t>
            </a:r>
          </a:p>
          <a:p>
            <a:pPr lvl="1">
              <a:lnSpc>
                <a:spcPct val="150000"/>
              </a:lnSpc>
              <a:buFont typeface="Wingdings" panose="05000000000000000000" pitchFamily="2" charset="2"/>
              <a:buChar char="p"/>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MA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轉變為更深層，視網膜內有火焰狀出血或出血，如果不及時治療，可能會發展到嚴重階段</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pP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Severe(</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重度</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a:t>
            </a:r>
          </a:p>
          <a:p>
            <a:pPr lvl="1">
              <a:lnSpc>
                <a:spcPct val="150000"/>
              </a:lnSpc>
              <a:buFont typeface="Wingdings" panose="05000000000000000000" pitchFamily="2" charset="2"/>
              <a:buChar char="p"/>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有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多個視網膜內出血</a:t>
            </a:r>
          </a:p>
        </p:txBody>
      </p:sp>
      <p:sp>
        <p:nvSpPr>
          <p:cNvPr id="4" name="頁尾版面配置區 3">
            <a:extLst>
              <a:ext uri="{FF2B5EF4-FFF2-40B4-BE49-F238E27FC236}">
                <a16:creationId xmlns:a16="http://schemas.microsoft.com/office/drawing/2014/main" id="{7E7C9A6B-4A79-15CC-2A0D-89D2F0A50D77}"/>
              </a:ext>
            </a:extLst>
          </p:cNvPr>
          <p:cNvSpPr>
            <a:spLocks noGrp="1"/>
          </p:cNvSpPr>
          <p:nvPr>
            <p:ph type="ftr" sz="quarter" idx="11"/>
          </p:nvPr>
        </p:nvSpPr>
        <p:spPr/>
        <p:txBody>
          <a:bodyPr/>
          <a:lstStyle/>
          <a:p>
            <a:r>
              <a:rPr lang="en-US" altLang="zh-TW" dirty="0"/>
              <a:t>6</a:t>
            </a:r>
            <a:endParaRPr lang="zh-TW" altLang="en-US" dirty="0"/>
          </a:p>
        </p:txBody>
      </p:sp>
    </p:spTree>
    <p:extLst>
      <p:ext uri="{BB962C8B-B14F-4D97-AF65-F5344CB8AC3E}">
        <p14:creationId xmlns:p14="http://schemas.microsoft.com/office/powerpoint/2010/main" val="22808791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D2F0B7-7F5E-3C9C-A0D9-6F18CD46B94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介紹</a:t>
            </a:r>
            <a:r>
              <a:rPr lang="en-US" altLang="zh-TW" dirty="0">
                <a:latin typeface="標楷體" panose="03000509000000000000" pitchFamily="65" charset="-120"/>
                <a:ea typeface="標楷體" panose="03000509000000000000" pitchFamily="65" charset="-120"/>
              </a:rPr>
              <a:t>(5/5)</a:t>
            </a:r>
            <a:endParaRPr lang="zh-TW" altLang="en-US" dirty="0"/>
          </a:p>
        </p:txBody>
      </p:sp>
      <p:sp>
        <p:nvSpPr>
          <p:cNvPr id="3" name="內容版面配置區 2">
            <a:extLst>
              <a:ext uri="{FF2B5EF4-FFF2-40B4-BE49-F238E27FC236}">
                <a16:creationId xmlns:a16="http://schemas.microsoft.com/office/drawing/2014/main" id="{95553EF5-EBCC-8221-AABE-46650AC73F6E}"/>
              </a:ext>
            </a:extLst>
          </p:cNvPr>
          <p:cNvSpPr>
            <a:spLocks noGrp="1"/>
          </p:cNvSpPr>
          <p:nvPr>
            <p:ph idx="1"/>
          </p:nvPr>
        </p:nvSpPr>
        <p:spPr/>
        <p:txBody>
          <a:bodyPr/>
          <a:lstStyle/>
          <a:p>
            <a:r>
              <a:rPr lang="zh-TW" altLang="en-US" sz="2200" dirty="0">
                <a:latin typeface="標楷體" panose="03000509000000000000" pitchFamily="65" charset="-120"/>
                <a:ea typeface="標楷體" panose="03000509000000000000" pitchFamily="65" charset="-120"/>
              </a:rPr>
              <a:t>資料集分類</a:t>
            </a:r>
            <a:endParaRPr lang="en-US" altLang="zh-TW" sz="2200" dirty="0">
              <a:latin typeface="標楷體" panose="03000509000000000000" pitchFamily="65" charset="-120"/>
              <a:ea typeface="標楷體" panose="03000509000000000000" pitchFamily="65" charset="-120"/>
            </a:endParaRPr>
          </a:p>
          <a:p>
            <a:endParaRPr lang="zh-TW" altLang="en-US" dirty="0"/>
          </a:p>
        </p:txBody>
      </p:sp>
      <p:pic>
        <p:nvPicPr>
          <p:cNvPr id="5" name="圖片 4">
            <a:extLst>
              <a:ext uri="{FF2B5EF4-FFF2-40B4-BE49-F238E27FC236}">
                <a16:creationId xmlns:a16="http://schemas.microsoft.com/office/drawing/2014/main" id="{70437D90-B6EE-309A-281B-ACB38F0653E8}"/>
              </a:ext>
            </a:extLst>
          </p:cNvPr>
          <p:cNvPicPr>
            <a:picLocks noChangeAspect="1"/>
          </p:cNvPicPr>
          <p:nvPr/>
        </p:nvPicPr>
        <p:blipFill>
          <a:blip r:embed="rId2"/>
          <a:stretch>
            <a:fillRect/>
          </a:stretch>
        </p:blipFill>
        <p:spPr>
          <a:xfrm>
            <a:off x="1881930" y="2947777"/>
            <a:ext cx="8428140" cy="2107034"/>
          </a:xfrm>
          <a:prstGeom prst="rect">
            <a:avLst/>
          </a:prstGeom>
        </p:spPr>
      </p:pic>
      <p:sp>
        <p:nvSpPr>
          <p:cNvPr id="4" name="頁尾版面配置區 3">
            <a:extLst>
              <a:ext uri="{FF2B5EF4-FFF2-40B4-BE49-F238E27FC236}">
                <a16:creationId xmlns:a16="http://schemas.microsoft.com/office/drawing/2014/main" id="{BCC1E51B-3B4F-3DD0-8337-662EFB6ACBEF}"/>
              </a:ext>
            </a:extLst>
          </p:cNvPr>
          <p:cNvSpPr>
            <a:spLocks noGrp="1"/>
          </p:cNvSpPr>
          <p:nvPr>
            <p:ph type="ftr" sz="quarter" idx="11"/>
          </p:nvPr>
        </p:nvSpPr>
        <p:spPr/>
        <p:txBody>
          <a:bodyPr/>
          <a:lstStyle/>
          <a:p>
            <a:r>
              <a:rPr lang="en-US" altLang="zh-TW" dirty="0"/>
              <a:t>7</a:t>
            </a:r>
            <a:endParaRPr lang="zh-TW" altLang="en-US" dirty="0"/>
          </a:p>
        </p:txBody>
      </p:sp>
    </p:spTree>
    <p:extLst>
      <p:ext uri="{BB962C8B-B14F-4D97-AF65-F5344CB8AC3E}">
        <p14:creationId xmlns:p14="http://schemas.microsoft.com/office/powerpoint/2010/main" val="4556434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81249B-FB74-6193-5154-BEA65949D7C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方法及模型</a:t>
            </a:r>
            <a:r>
              <a:rPr lang="en-US" altLang="zh-TW" dirty="0">
                <a:latin typeface="標楷體" panose="03000509000000000000" pitchFamily="65" charset="-120"/>
                <a:ea typeface="標楷體" panose="03000509000000000000" pitchFamily="65" charset="-120"/>
              </a:rPr>
              <a:t>(1/14)</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CB7ED126-E043-2186-C0AE-44FAAB3A9046}"/>
              </a:ext>
            </a:extLst>
          </p:cNvPr>
          <p:cNvSpPr>
            <a:spLocks noGrp="1"/>
          </p:cNvSpPr>
          <p:nvPr>
            <p:ph idx="1"/>
          </p:nvPr>
        </p:nvSpPr>
        <p:spPr/>
        <p:txBody>
          <a:bodyPr>
            <a:normAutofit/>
          </a:bodyPr>
          <a:lstStyle/>
          <a:p>
            <a:pPr>
              <a:lnSpc>
                <a:spcPct val="150000"/>
              </a:lnSpc>
            </a:pPr>
            <a:r>
              <a:rPr lang="zh-TW" altLang="en-US" sz="2200" dirty="0">
                <a:latin typeface="標楷體" panose="03000509000000000000" pitchFamily="65" charset="-120"/>
                <a:ea typeface="標楷體" panose="03000509000000000000" pitchFamily="65" charset="-120"/>
              </a:rPr>
              <a:t>前處理</a:t>
            </a:r>
            <a:endParaRPr lang="en-US" altLang="zh-TW" sz="2200" dirty="0">
              <a:latin typeface="標楷體" panose="03000509000000000000" pitchFamily="65" charset="-120"/>
              <a:ea typeface="標楷體" panose="03000509000000000000" pitchFamily="65" charset="-120"/>
            </a:endParaRPr>
          </a:p>
          <a:p>
            <a:pPr lvl="1">
              <a:lnSpc>
                <a:spcPct val="150000"/>
              </a:lnSpc>
              <a:buFont typeface="Wingdings" panose="05000000000000000000" pitchFamily="2" charset="2"/>
              <a:buChar char="p"/>
            </a:pPr>
            <a:r>
              <a:rPr lang="zh-TW" altLang="en-US" sz="2000" dirty="0">
                <a:latin typeface="標楷體" panose="03000509000000000000" pitchFamily="65" charset="-120"/>
                <a:ea typeface="標楷體" panose="03000509000000000000" pitchFamily="65" charset="-120"/>
              </a:rPr>
              <a:t>去除不必要的影像內容</a:t>
            </a:r>
            <a:endParaRPr lang="en-US" altLang="zh-TW" sz="2000" dirty="0">
              <a:latin typeface="標楷體" panose="03000509000000000000" pitchFamily="65" charset="-120"/>
              <a:ea typeface="標楷體" panose="03000509000000000000" pitchFamily="65" charset="-120"/>
            </a:endParaRPr>
          </a:p>
          <a:p>
            <a:pPr lvl="1">
              <a:lnSpc>
                <a:spcPct val="150000"/>
              </a:lnSpc>
              <a:buFont typeface="Wingdings" panose="05000000000000000000" pitchFamily="2" charset="2"/>
              <a:buChar char="p"/>
            </a:pPr>
            <a:r>
              <a:rPr lang="zh-TW" altLang="en-US" sz="2000" dirty="0">
                <a:latin typeface="標楷體" panose="03000509000000000000" pitchFamily="65" charset="-120"/>
                <a:ea typeface="標楷體" panose="03000509000000000000" pitchFamily="65" charset="-120"/>
              </a:rPr>
              <a:t>影像熵的增量</a:t>
            </a:r>
            <a:endParaRPr lang="en-US" altLang="zh-TW" sz="2000" dirty="0">
              <a:latin typeface="標楷體" panose="03000509000000000000" pitchFamily="65" charset="-120"/>
              <a:ea typeface="標楷體" panose="03000509000000000000" pitchFamily="65" charset="-120"/>
            </a:endParaRPr>
          </a:p>
          <a:p>
            <a:pPr>
              <a:lnSpc>
                <a:spcPct val="150000"/>
              </a:lnSpc>
            </a:pPr>
            <a:r>
              <a:rPr lang="zh-TW" altLang="en-US" sz="2200" dirty="0">
                <a:latin typeface="標楷體" panose="03000509000000000000" pitchFamily="65" charset="-120"/>
                <a:ea typeface="標楷體" panose="03000509000000000000" pitchFamily="65" charset="-120"/>
              </a:rPr>
              <a:t>模型</a:t>
            </a:r>
            <a:endParaRPr lang="en-US" altLang="zh-TW" sz="2200" dirty="0">
              <a:latin typeface="標楷體" panose="03000509000000000000" pitchFamily="65" charset="-120"/>
              <a:ea typeface="標楷體" panose="03000509000000000000" pitchFamily="65" charset="-120"/>
            </a:endParaRPr>
          </a:p>
          <a:p>
            <a:pPr lvl="1">
              <a:lnSpc>
                <a:spcPct val="150000"/>
              </a:lnSpc>
              <a:buFont typeface="Wingdings" panose="05000000000000000000" pitchFamily="2" charset="2"/>
              <a:buChar char="p"/>
            </a:pPr>
            <a:r>
              <a:rPr lang="zh-TW" altLang="en-US" sz="2000" dirty="0">
                <a:latin typeface="標楷體" panose="03000509000000000000" pitchFamily="65" charset="-120"/>
                <a:ea typeface="標楷體" panose="03000509000000000000" pitchFamily="65" charset="-120"/>
              </a:rPr>
              <a:t>設計最終的訓練模型</a:t>
            </a:r>
          </a:p>
        </p:txBody>
      </p:sp>
      <p:sp>
        <p:nvSpPr>
          <p:cNvPr id="4" name="頁尾版面配置區 3">
            <a:extLst>
              <a:ext uri="{FF2B5EF4-FFF2-40B4-BE49-F238E27FC236}">
                <a16:creationId xmlns:a16="http://schemas.microsoft.com/office/drawing/2014/main" id="{46486120-4A7B-FFB2-5A6C-B74ADDBFEB5E}"/>
              </a:ext>
            </a:extLst>
          </p:cNvPr>
          <p:cNvSpPr>
            <a:spLocks noGrp="1"/>
          </p:cNvSpPr>
          <p:nvPr>
            <p:ph type="ftr" sz="quarter" idx="11"/>
          </p:nvPr>
        </p:nvSpPr>
        <p:spPr/>
        <p:txBody>
          <a:bodyPr/>
          <a:lstStyle/>
          <a:p>
            <a:r>
              <a:rPr lang="en-US" altLang="zh-TW" dirty="0"/>
              <a:t>8</a:t>
            </a:r>
            <a:endParaRPr lang="zh-TW" altLang="en-US" dirty="0"/>
          </a:p>
        </p:txBody>
      </p:sp>
    </p:spTree>
    <p:extLst>
      <p:ext uri="{BB962C8B-B14F-4D97-AF65-F5344CB8AC3E}">
        <p14:creationId xmlns:p14="http://schemas.microsoft.com/office/powerpoint/2010/main" val="10555210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2081</TotalTime>
  <Words>1753</Words>
  <Application>Microsoft Office PowerPoint</Application>
  <PresentationFormat>寬螢幕</PresentationFormat>
  <Paragraphs>356</Paragraphs>
  <Slides>40</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40</vt:i4>
      </vt:variant>
    </vt:vector>
  </HeadingPairs>
  <TitlesOfParts>
    <vt:vector size="47" baseType="lpstr">
      <vt:lpstr>標楷體</vt:lpstr>
      <vt:lpstr>Arial</vt:lpstr>
      <vt:lpstr>Calibri</vt:lpstr>
      <vt:lpstr>Calibri Light</vt:lpstr>
      <vt:lpstr>Times New Roman</vt:lpstr>
      <vt:lpstr>Wingdings</vt:lpstr>
      <vt:lpstr>Office 佈景主題</vt:lpstr>
      <vt:lpstr>一種使用混合神經網絡的基於熵增強的糖尿病 視網膜病變檢測的統一技術</vt:lpstr>
      <vt:lpstr>大綱</vt:lpstr>
      <vt:lpstr>摘要</vt:lpstr>
      <vt:lpstr>介紹(1/5)</vt:lpstr>
      <vt:lpstr>介紹(2/5)</vt:lpstr>
      <vt:lpstr>介紹(3/5)</vt:lpstr>
      <vt:lpstr>介紹(4/5)</vt:lpstr>
      <vt:lpstr>介紹(5/5)</vt:lpstr>
      <vt:lpstr>方法及模型(1/14)</vt:lpstr>
      <vt:lpstr>方法及模型(2/14)</vt:lpstr>
      <vt:lpstr>方法及模型(3/14)</vt:lpstr>
      <vt:lpstr>方法及模型(4/14)</vt:lpstr>
      <vt:lpstr>方法及模型(5/14)</vt:lpstr>
      <vt:lpstr>方法及模型(6/14)</vt:lpstr>
      <vt:lpstr>方法及模型(7/14)</vt:lpstr>
      <vt:lpstr>方法及模型(8/14)</vt:lpstr>
      <vt:lpstr>方法及模型(9/14)</vt:lpstr>
      <vt:lpstr>方法及模型(10/14)</vt:lpstr>
      <vt:lpstr>方法及模型(11/14)</vt:lpstr>
      <vt:lpstr>方法及模型(12/14)</vt:lpstr>
      <vt:lpstr>方法及模型(13/14)</vt:lpstr>
      <vt:lpstr>方法及模型(14/14)</vt:lpstr>
      <vt:lpstr>資料集與實驗結果(1/7)</vt:lpstr>
      <vt:lpstr>資料集與實驗結果(2/7)</vt:lpstr>
      <vt:lpstr>資料集與實驗結果(3/7)</vt:lpstr>
      <vt:lpstr>資料集與實驗結果(4/7)</vt:lpstr>
      <vt:lpstr>資料集與實驗結果(5/7)</vt:lpstr>
      <vt:lpstr>資料集與實驗結果(6/7)</vt:lpstr>
      <vt:lpstr>資料集與實驗結果(7/7)</vt:lpstr>
      <vt:lpstr>總結</vt:lpstr>
      <vt:lpstr>論文實作(1/7)</vt:lpstr>
      <vt:lpstr>論文實作(2/7)</vt:lpstr>
      <vt:lpstr>論文實作(3/7)</vt:lpstr>
      <vt:lpstr>論文實作(4/7)</vt:lpstr>
      <vt:lpstr>論文實作(5/7)</vt:lpstr>
      <vt:lpstr>論文實作(6/7)</vt:lpstr>
      <vt:lpstr>論文實作(7/7)</vt:lpstr>
      <vt:lpstr>心得感想</vt:lpstr>
      <vt:lpstr>工作分配</vt:lpstr>
      <vt:lpstr>謝謝聆聽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一種使用混合神經網絡的基於熵增強的糖尿病視網膜病變檢測的統一技術</dc:title>
  <dc:creator>M10856003</dc:creator>
  <cp:lastModifiedBy>M10856003</cp:lastModifiedBy>
  <cp:revision>19</cp:revision>
  <dcterms:created xsi:type="dcterms:W3CDTF">2022-06-02T11:12:32Z</dcterms:created>
  <dcterms:modified xsi:type="dcterms:W3CDTF">2022-06-08T02:06:16Z</dcterms:modified>
</cp:coreProperties>
</file>